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3" r:id="rId2"/>
    <p:sldId id="256" r:id="rId3"/>
    <p:sldId id="257" r:id="rId4"/>
    <p:sldId id="258" r:id="rId5"/>
    <p:sldId id="259" r:id="rId6"/>
    <p:sldId id="260" r:id="rId7"/>
    <p:sldId id="261" r:id="rId8"/>
    <p:sldId id="262" r:id="rId9"/>
    <p:sldId id="264" r:id="rId10"/>
    <p:sldId id="263" r:id="rId11"/>
    <p:sldId id="265" r:id="rId12"/>
    <p:sldId id="266" r:id="rId13"/>
    <p:sldId id="267" r:id="rId14"/>
    <p:sldId id="268" r:id="rId15"/>
    <p:sldId id="269" r:id="rId16"/>
    <p:sldId id="270" r:id="rId17"/>
    <p:sldId id="271" r:id="rId18"/>
    <p:sldId id="272"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90"/>
      </p:cViewPr>
      <p:guideLst>
        <p:guide orient="horz" pos="2160"/>
        <p:guide pos="3840"/>
      </p:guideLst>
    </p:cSldViewPr>
  </p:slideViewPr>
  <p:notesTextViewPr>
    <p:cViewPr>
      <p:scale>
        <a:sx n="1" d="1"/>
        <a:sy n="1" d="1"/>
      </p:scale>
      <p:origin x="0" y="0"/>
    </p:cViewPr>
  </p:notesTextViewPr>
  <p:sorterViewPr>
    <p:cViewPr>
      <p:scale>
        <a:sx n="120" d="100"/>
        <a:sy n="12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4870E7-694D-40C8-8449-B4E35A206691}" type="datetimeFigureOut">
              <a:rPr lang="tr-TR" smtClean="0"/>
              <a:t>08.09.2022</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F7F14E-D7E0-40AF-B9AC-9107D87D56FE}" type="slidenum">
              <a:rPr lang="tr-TR" smtClean="0"/>
              <a:t>‹#›</a:t>
            </a:fld>
            <a:endParaRPr lang="tr-TR"/>
          </a:p>
        </p:txBody>
      </p:sp>
    </p:spTree>
    <p:extLst>
      <p:ext uri="{BB962C8B-B14F-4D97-AF65-F5344CB8AC3E}">
        <p14:creationId xmlns:p14="http://schemas.microsoft.com/office/powerpoint/2010/main" val="20338605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62F7F14E-D7E0-40AF-B9AC-9107D87D56FE}" type="slidenum">
              <a:rPr lang="tr-TR" smtClean="0"/>
              <a:t>1</a:t>
            </a:fld>
            <a:endParaRPr lang="tr-TR"/>
          </a:p>
        </p:txBody>
      </p:sp>
    </p:spTree>
    <p:extLst>
      <p:ext uri="{BB962C8B-B14F-4D97-AF65-F5344CB8AC3E}">
        <p14:creationId xmlns:p14="http://schemas.microsoft.com/office/powerpoint/2010/main" val="35614557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62F7F14E-D7E0-40AF-B9AC-9107D87D56FE}" type="slidenum">
              <a:rPr lang="tr-TR" smtClean="0"/>
              <a:t>2</a:t>
            </a:fld>
            <a:endParaRPr lang="tr-TR"/>
          </a:p>
        </p:txBody>
      </p:sp>
    </p:spTree>
    <p:extLst>
      <p:ext uri="{BB962C8B-B14F-4D97-AF65-F5344CB8AC3E}">
        <p14:creationId xmlns:p14="http://schemas.microsoft.com/office/powerpoint/2010/main" val="1356675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62F7F14E-D7E0-40AF-B9AC-9107D87D56FE}" type="slidenum">
              <a:rPr lang="tr-TR" smtClean="0"/>
              <a:t>12</a:t>
            </a:fld>
            <a:endParaRPr lang="tr-TR"/>
          </a:p>
        </p:txBody>
      </p:sp>
    </p:spTree>
    <p:extLst>
      <p:ext uri="{BB962C8B-B14F-4D97-AF65-F5344CB8AC3E}">
        <p14:creationId xmlns:p14="http://schemas.microsoft.com/office/powerpoint/2010/main" val="368523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245F03C-3BB8-4589-A32F-C00B04119112}" type="datetimeFigureOut">
              <a:rPr lang="tr-TR" smtClean="0"/>
              <a:t>08.09.2022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7B8085-89D7-4144-AAD3-CD78DA2E1BDF}" type="slidenum">
              <a:rPr lang="tr-TR" smtClean="0"/>
              <a:t>‹#›</a:t>
            </a:fld>
            <a:endParaRPr lang="tr-TR"/>
          </a:p>
        </p:txBody>
      </p:sp>
    </p:spTree>
    <p:extLst>
      <p:ext uri="{BB962C8B-B14F-4D97-AF65-F5344CB8AC3E}">
        <p14:creationId xmlns:p14="http://schemas.microsoft.com/office/powerpoint/2010/main" val="74093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245F03C-3BB8-4589-A32F-C00B04119112}" type="datetimeFigureOut">
              <a:rPr lang="tr-TR" smtClean="0"/>
              <a:t>08.09.2022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7B8085-89D7-4144-AAD3-CD78DA2E1BDF}" type="slidenum">
              <a:rPr lang="tr-TR" smtClean="0"/>
              <a:t>‹#›</a:t>
            </a:fld>
            <a:endParaRPr lang="tr-TR"/>
          </a:p>
        </p:txBody>
      </p:sp>
    </p:spTree>
    <p:extLst>
      <p:ext uri="{BB962C8B-B14F-4D97-AF65-F5344CB8AC3E}">
        <p14:creationId xmlns:p14="http://schemas.microsoft.com/office/powerpoint/2010/main" val="2034157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245F03C-3BB8-4589-A32F-C00B04119112}" type="datetimeFigureOut">
              <a:rPr lang="tr-TR" smtClean="0"/>
              <a:t>08.09.2022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7B8085-89D7-4144-AAD3-CD78DA2E1BDF}" type="slidenum">
              <a:rPr lang="tr-TR" smtClean="0"/>
              <a:t>‹#›</a:t>
            </a:fld>
            <a:endParaRPr lang="tr-TR"/>
          </a:p>
        </p:txBody>
      </p:sp>
    </p:spTree>
    <p:extLst>
      <p:ext uri="{BB962C8B-B14F-4D97-AF65-F5344CB8AC3E}">
        <p14:creationId xmlns:p14="http://schemas.microsoft.com/office/powerpoint/2010/main" val="3403149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245F03C-3BB8-4589-A32F-C00B04119112}" type="datetimeFigureOut">
              <a:rPr lang="tr-TR" smtClean="0"/>
              <a:t>08.09.2022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7B8085-89D7-4144-AAD3-CD78DA2E1BDF}" type="slidenum">
              <a:rPr lang="tr-TR" smtClean="0"/>
              <a:t>‹#›</a:t>
            </a:fld>
            <a:endParaRPr lang="tr-TR"/>
          </a:p>
        </p:txBody>
      </p:sp>
    </p:spTree>
    <p:extLst>
      <p:ext uri="{BB962C8B-B14F-4D97-AF65-F5344CB8AC3E}">
        <p14:creationId xmlns:p14="http://schemas.microsoft.com/office/powerpoint/2010/main" val="647208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245F03C-3BB8-4589-A32F-C00B04119112}" type="datetimeFigureOut">
              <a:rPr lang="tr-TR" smtClean="0"/>
              <a:t>08.09.2022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7B8085-89D7-4144-AAD3-CD78DA2E1BDF}" type="slidenum">
              <a:rPr lang="tr-TR" smtClean="0"/>
              <a:t>‹#›</a:t>
            </a:fld>
            <a:endParaRPr lang="tr-TR"/>
          </a:p>
        </p:txBody>
      </p:sp>
    </p:spTree>
    <p:extLst>
      <p:ext uri="{BB962C8B-B14F-4D97-AF65-F5344CB8AC3E}">
        <p14:creationId xmlns:p14="http://schemas.microsoft.com/office/powerpoint/2010/main" val="223321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245F03C-3BB8-4589-A32F-C00B04119112}" type="datetimeFigureOut">
              <a:rPr lang="tr-TR" smtClean="0"/>
              <a:t>08.09.2022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D7B8085-89D7-4144-AAD3-CD78DA2E1BDF}" type="slidenum">
              <a:rPr lang="tr-TR" smtClean="0"/>
              <a:t>‹#›</a:t>
            </a:fld>
            <a:endParaRPr lang="tr-TR"/>
          </a:p>
        </p:txBody>
      </p:sp>
    </p:spTree>
    <p:extLst>
      <p:ext uri="{BB962C8B-B14F-4D97-AF65-F5344CB8AC3E}">
        <p14:creationId xmlns:p14="http://schemas.microsoft.com/office/powerpoint/2010/main" val="2338164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245F03C-3BB8-4589-A32F-C00B04119112}" type="datetimeFigureOut">
              <a:rPr lang="tr-TR" smtClean="0"/>
              <a:t>08.09.2022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D7B8085-89D7-4144-AAD3-CD78DA2E1BDF}" type="slidenum">
              <a:rPr lang="tr-TR" smtClean="0"/>
              <a:t>‹#›</a:t>
            </a:fld>
            <a:endParaRPr lang="tr-TR"/>
          </a:p>
        </p:txBody>
      </p:sp>
    </p:spTree>
    <p:extLst>
      <p:ext uri="{BB962C8B-B14F-4D97-AF65-F5344CB8AC3E}">
        <p14:creationId xmlns:p14="http://schemas.microsoft.com/office/powerpoint/2010/main" val="3575803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245F03C-3BB8-4589-A32F-C00B04119112}" type="datetimeFigureOut">
              <a:rPr lang="tr-TR" smtClean="0"/>
              <a:t>08.09.2022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D7B8085-89D7-4144-AAD3-CD78DA2E1BDF}" type="slidenum">
              <a:rPr lang="tr-TR" smtClean="0"/>
              <a:t>‹#›</a:t>
            </a:fld>
            <a:endParaRPr lang="tr-TR"/>
          </a:p>
        </p:txBody>
      </p:sp>
    </p:spTree>
    <p:extLst>
      <p:ext uri="{BB962C8B-B14F-4D97-AF65-F5344CB8AC3E}">
        <p14:creationId xmlns:p14="http://schemas.microsoft.com/office/powerpoint/2010/main" val="3012409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245F03C-3BB8-4589-A32F-C00B04119112}" type="datetimeFigureOut">
              <a:rPr lang="tr-TR" smtClean="0"/>
              <a:t>08.09.2022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D7B8085-89D7-4144-AAD3-CD78DA2E1BDF}" type="slidenum">
              <a:rPr lang="tr-TR" smtClean="0"/>
              <a:t>‹#›</a:t>
            </a:fld>
            <a:endParaRPr lang="tr-TR"/>
          </a:p>
        </p:txBody>
      </p:sp>
    </p:spTree>
    <p:extLst>
      <p:ext uri="{BB962C8B-B14F-4D97-AF65-F5344CB8AC3E}">
        <p14:creationId xmlns:p14="http://schemas.microsoft.com/office/powerpoint/2010/main" val="3618869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245F03C-3BB8-4589-A32F-C00B04119112}" type="datetimeFigureOut">
              <a:rPr lang="tr-TR" smtClean="0"/>
              <a:t>08.09.2022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D7B8085-89D7-4144-AAD3-CD78DA2E1BDF}" type="slidenum">
              <a:rPr lang="tr-TR" smtClean="0"/>
              <a:t>‹#›</a:t>
            </a:fld>
            <a:endParaRPr lang="tr-TR"/>
          </a:p>
        </p:txBody>
      </p:sp>
    </p:spTree>
    <p:extLst>
      <p:ext uri="{BB962C8B-B14F-4D97-AF65-F5344CB8AC3E}">
        <p14:creationId xmlns:p14="http://schemas.microsoft.com/office/powerpoint/2010/main" val="1716142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245F03C-3BB8-4589-A32F-C00B04119112}" type="datetimeFigureOut">
              <a:rPr lang="tr-TR" smtClean="0"/>
              <a:t>08.09.2022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D7B8085-89D7-4144-AAD3-CD78DA2E1BDF}" type="slidenum">
              <a:rPr lang="tr-TR" smtClean="0"/>
              <a:t>‹#›</a:t>
            </a:fld>
            <a:endParaRPr lang="tr-TR"/>
          </a:p>
        </p:txBody>
      </p:sp>
    </p:spTree>
    <p:extLst>
      <p:ext uri="{BB962C8B-B14F-4D97-AF65-F5344CB8AC3E}">
        <p14:creationId xmlns:p14="http://schemas.microsoft.com/office/powerpoint/2010/main" val="2370150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20000"/>
                <a:lumOff val="80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45F03C-3BB8-4589-A32F-C00B04119112}" type="datetimeFigureOut">
              <a:rPr lang="tr-TR" smtClean="0"/>
              <a:t>08.09.2022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B8085-89D7-4144-AAD3-CD78DA2E1BDF}" type="slidenum">
              <a:rPr lang="tr-TR" smtClean="0"/>
              <a:t>‹#›</a:t>
            </a:fld>
            <a:endParaRPr lang="tr-TR"/>
          </a:p>
        </p:txBody>
      </p:sp>
    </p:spTree>
    <p:extLst>
      <p:ext uri="{BB962C8B-B14F-4D97-AF65-F5344CB8AC3E}">
        <p14:creationId xmlns:p14="http://schemas.microsoft.com/office/powerpoint/2010/main" val="358763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8200" y="1986455"/>
            <a:ext cx="10780986" cy="2995448"/>
          </a:xfrm>
        </p:spPr>
        <p:txBody>
          <a:bodyPr>
            <a:normAutofit fontScale="90000"/>
          </a:bodyPr>
          <a:lstStyle/>
          <a:p>
            <a:pPr algn="ctr"/>
            <a:r>
              <a:rPr lang="tr-TR" sz="7200" dirty="0" smtClean="0">
                <a:latin typeface="Comic Sans MS" panose="030F0702030302020204" pitchFamily="66" charset="0"/>
              </a:rPr>
              <a:t>ANNE BABA TUTUMLARI </a:t>
            </a:r>
            <a:r>
              <a:rPr lang="tr-TR" sz="7200" dirty="0" smtClean="0">
                <a:latin typeface="Comic Sans MS" panose="030F0702030302020204" pitchFamily="66" charset="0"/>
              </a:rPr>
              <a:t>VE </a:t>
            </a:r>
            <a:r>
              <a:rPr lang="tr-TR" sz="7200" dirty="0" smtClean="0">
                <a:latin typeface="Comic Sans MS" panose="030F0702030302020204" pitchFamily="66" charset="0"/>
              </a:rPr>
              <a:t>OKUL </a:t>
            </a:r>
            <a:r>
              <a:rPr lang="tr-TR" sz="7200" dirty="0" smtClean="0">
                <a:latin typeface="Comic Sans MS" panose="030F0702030302020204" pitchFamily="66" charset="0"/>
              </a:rPr>
              <a:t>BAŞARISINA  ETKİLERİ</a:t>
            </a:r>
            <a:endParaRPr lang="tr-TR" sz="7200" dirty="0">
              <a:latin typeface="Comic Sans MS" panose="030F0702030302020204" pitchFamily="66" charset="0"/>
            </a:endParaRPr>
          </a:p>
        </p:txBody>
      </p:sp>
    </p:spTree>
    <p:extLst>
      <p:ext uri="{BB962C8B-B14F-4D97-AF65-F5344CB8AC3E}">
        <p14:creationId xmlns:p14="http://schemas.microsoft.com/office/powerpoint/2010/main" val="8858679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57213" y="585787"/>
            <a:ext cx="11158537" cy="5786437"/>
          </a:xfrm>
        </p:spPr>
        <p:txBody>
          <a:bodyPr>
            <a:normAutofit fontScale="90000"/>
          </a:bodyPr>
          <a:lstStyle/>
          <a:p>
            <a:pPr algn="ctr"/>
            <a:r>
              <a:rPr lang="tr-TR" dirty="0" smtClean="0"/>
              <a:t/>
            </a:r>
            <a:br>
              <a:rPr lang="tr-TR" dirty="0" smtClean="0"/>
            </a:br>
            <a:r>
              <a:rPr lang="tr-TR" dirty="0"/>
              <a:t/>
            </a:r>
            <a:br>
              <a:rPr lang="tr-TR" dirty="0"/>
            </a:br>
            <a:r>
              <a:rPr lang="tr-TR" dirty="0" smtClean="0"/>
              <a:t/>
            </a:r>
            <a:br>
              <a:rPr lang="tr-TR" dirty="0" smtClean="0"/>
            </a:br>
            <a:r>
              <a:rPr lang="tr-TR" dirty="0"/>
              <a:t/>
            </a:r>
            <a:br>
              <a:rPr lang="tr-TR" dirty="0"/>
            </a:br>
            <a:r>
              <a:rPr lang="tr-TR" dirty="0" smtClean="0"/>
              <a:t/>
            </a:r>
            <a:br>
              <a:rPr lang="tr-TR" dirty="0" smtClean="0"/>
            </a:br>
            <a:r>
              <a:rPr lang="tr-TR" dirty="0"/>
              <a:t/>
            </a:r>
            <a:br>
              <a:rPr lang="tr-TR" dirty="0"/>
            </a:br>
            <a:r>
              <a:rPr lang="tr-TR" sz="4000" b="1" dirty="0" smtClean="0">
                <a:solidFill>
                  <a:srgbClr val="00B050"/>
                </a:solidFill>
                <a:latin typeface="Comic Sans MS" panose="030F0702030302020204" pitchFamily="66" charset="0"/>
              </a:rPr>
              <a:t>Hangi aile ortamı size daha cazip geldi?</a:t>
            </a:r>
            <a:br>
              <a:rPr lang="tr-TR" sz="4000" b="1" dirty="0" smtClean="0">
                <a:solidFill>
                  <a:srgbClr val="00B050"/>
                </a:solidFill>
                <a:latin typeface="Comic Sans MS" panose="030F0702030302020204" pitchFamily="66" charset="0"/>
              </a:rPr>
            </a:br>
            <a:r>
              <a:rPr lang="tr-TR" sz="4000" b="1" dirty="0" smtClean="0">
                <a:solidFill>
                  <a:srgbClr val="00B050"/>
                </a:solidFill>
                <a:latin typeface="Comic Sans MS" panose="030F0702030302020204" pitchFamily="66" charset="0"/>
              </a:rPr>
              <a:t/>
            </a:r>
            <a:br>
              <a:rPr lang="tr-TR" sz="4000" b="1" dirty="0" smtClean="0">
                <a:solidFill>
                  <a:srgbClr val="00B050"/>
                </a:solidFill>
                <a:latin typeface="Comic Sans MS" panose="030F0702030302020204" pitchFamily="66" charset="0"/>
              </a:rPr>
            </a:br>
            <a:r>
              <a:rPr lang="tr-TR" sz="4000" b="1" dirty="0" smtClean="0">
                <a:solidFill>
                  <a:srgbClr val="C00000"/>
                </a:solidFill>
                <a:latin typeface="Comic Sans MS" panose="030F0702030302020204" pitchFamily="66" charset="0"/>
              </a:rPr>
              <a:t>Peki sizin aile ortamınız saydıklarımızdan hangisi?</a:t>
            </a:r>
            <a:br>
              <a:rPr lang="tr-TR" sz="4000" b="1" dirty="0" smtClean="0">
                <a:solidFill>
                  <a:srgbClr val="C00000"/>
                </a:solidFill>
                <a:latin typeface="Comic Sans MS" panose="030F0702030302020204" pitchFamily="66" charset="0"/>
              </a:rPr>
            </a:br>
            <a:r>
              <a:rPr lang="tr-TR" sz="4000" b="1" dirty="0" smtClean="0">
                <a:solidFill>
                  <a:srgbClr val="C00000"/>
                </a:solidFill>
                <a:latin typeface="Comic Sans MS" panose="030F0702030302020204" pitchFamily="66" charset="0"/>
              </a:rPr>
              <a:t/>
            </a:r>
            <a:br>
              <a:rPr lang="tr-TR" sz="4000" b="1" dirty="0" smtClean="0">
                <a:solidFill>
                  <a:srgbClr val="C00000"/>
                </a:solidFill>
                <a:latin typeface="Comic Sans MS" panose="030F0702030302020204" pitchFamily="66" charset="0"/>
              </a:rPr>
            </a:br>
            <a:r>
              <a:rPr lang="tr-TR" sz="4000" b="1" dirty="0" smtClean="0">
                <a:solidFill>
                  <a:srgbClr val="0070C0"/>
                </a:solidFill>
                <a:latin typeface="Comic Sans MS" panose="030F0702030302020204" pitchFamily="66" charset="0"/>
              </a:rPr>
              <a:t>Çocuğun </a:t>
            </a:r>
            <a:r>
              <a:rPr lang="tr-TR" sz="4000" b="1" dirty="0">
                <a:solidFill>
                  <a:srgbClr val="0070C0"/>
                </a:solidFill>
                <a:latin typeface="Comic Sans MS" panose="030F0702030302020204" pitchFamily="66" charset="0"/>
              </a:rPr>
              <a:t>davranışları ve kişiliğini etkileyen bu </a:t>
            </a:r>
            <a:r>
              <a:rPr lang="tr-TR" sz="4000" b="1" dirty="0" smtClean="0">
                <a:solidFill>
                  <a:srgbClr val="0070C0"/>
                </a:solidFill>
                <a:latin typeface="Comic Sans MS" panose="030F0702030302020204" pitchFamily="66" charset="0"/>
              </a:rPr>
              <a:t>tavırların tümüne  </a:t>
            </a:r>
            <a:r>
              <a:rPr lang="tr-TR" sz="4000" b="1" dirty="0">
                <a:solidFill>
                  <a:srgbClr val="0070C0"/>
                </a:solidFill>
                <a:latin typeface="Comic Sans MS" panose="030F0702030302020204" pitchFamily="66" charset="0"/>
              </a:rPr>
              <a:t>«Aile </a:t>
            </a:r>
            <a:r>
              <a:rPr lang="tr-TR" sz="4000" b="1" dirty="0" smtClean="0">
                <a:solidFill>
                  <a:srgbClr val="0070C0"/>
                </a:solidFill>
                <a:latin typeface="Comic Sans MS" panose="030F0702030302020204" pitchFamily="66" charset="0"/>
              </a:rPr>
              <a:t>Tutumları» demekteyiz. </a:t>
            </a:r>
            <a:br>
              <a:rPr lang="tr-TR" sz="4000" b="1" dirty="0" smtClean="0">
                <a:solidFill>
                  <a:srgbClr val="0070C0"/>
                </a:solidFill>
                <a:latin typeface="Comic Sans MS" panose="030F0702030302020204" pitchFamily="66" charset="0"/>
              </a:rPr>
            </a:br>
            <a:r>
              <a:rPr lang="tr-TR" sz="4000" b="1" dirty="0" smtClean="0">
                <a:solidFill>
                  <a:srgbClr val="0070C0"/>
                </a:solidFill>
                <a:latin typeface="Comic Sans MS" panose="030F0702030302020204" pitchFamily="66" charset="0"/>
              </a:rPr>
              <a:t/>
            </a:r>
            <a:br>
              <a:rPr lang="tr-TR" sz="4000" b="1" dirty="0" smtClean="0">
                <a:solidFill>
                  <a:srgbClr val="0070C0"/>
                </a:solidFill>
                <a:latin typeface="Comic Sans MS" panose="030F0702030302020204" pitchFamily="66" charset="0"/>
              </a:rPr>
            </a:br>
            <a:r>
              <a:rPr lang="tr-TR" sz="4000" b="1" dirty="0" smtClean="0">
                <a:solidFill>
                  <a:srgbClr val="7030A0"/>
                </a:solidFill>
                <a:latin typeface="Comic Sans MS" panose="030F0702030302020204" pitchFamily="66" charset="0"/>
              </a:rPr>
              <a:t>Gelin sizlerle birlikte farkında olmadan çocuklarımıza gösterdiğimiz tutumların, onların okul başarısı üzerindeki etkilerine göz atalım.</a:t>
            </a:r>
            <a:br>
              <a:rPr lang="tr-TR" sz="4000" b="1" dirty="0" smtClean="0">
                <a:solidFill>
                  <a:srgbClr val="7030A0"/>
                </a:solidFill>
                <a:latin typeface="Comic Sans MS" panose="030F0702030302020204" pitchFamily="66" charset="0"/>
              </a:rPr>
            </a:br>
            <a:r>
              <a:rPr lang="tr-TR" sz="4000" b="1" dirty="0">
                <a:solidFill>
                  <a:srgbClr val="0070C0"/>
                </a:solidFill>
                <a:latin typeface="+mn-lt"/>
              </a:rPr>
              <a:t/>
            </a:r>
            <a:br>
              <a:rPr lang="tr-TR" sz="4000" b="1" dirty="0">
                <a:solidFill>
                  <a:srgbClr val="0070C0"/>
                </a:solidFill>
                <a:latin typeface="+mn-lt"/>
              </a:rPr>
            </a:br>
            <a:r>
              <a:rPr lang="tr-TR" b="1" dirty="0">
                <a:solidFill>
                  <a:srgbClr val="0070C0"/>
                </a:solidFill>
                <a:latin typeface="+mn-lt"/>
              </a:rPr>
              <a:t/>
            </a:r>
            <a:br>
              <a:rPr lang="tr-TR" b="1" dirty="0">
                <a:solidFill>
                  <a:srgbClr val="0070C0"/>
                </a:solidFill>
                <a:latin typeface="+mn-lt"/>
              </a:rPr>
            </a:br>
            <a:r>
              <a:rPr lang="tr-TR" b="1" dirty="0" smtClean="0">
                <a:solidFill>
                  <a:srgbClr val="0070C0"/>
                </a:solidFill>
                <a:latin typeface="+mn-lt"/>
              </a:rPr>
              <a:t/>
            </a:r>
            <a:br>
              <a:rPr lang="tr-TR" b="1" dirty="0" smtClean="0">
                <a:solidFill>
                  <a:srgbClr val="0070C0"/>
                </a:solidFill>
                <a:latin typeface="+mn-lt"/>
              </a:rPr>
            </a:br>
            <a:r>
              <a:rPr lang="tr-TR" b="1" dirty="0" smtClean="0">
                <a:latin typeface="+mn-lt"/>
              </a:rPr>
              <a:t/>
            </a:r>
            <a:br>
              <a:rPr lang="tr-TR" b="1" dirty="0" smtClean="0">
                <a:latin typeface="+mn-lt"/>
              </a:rPr>
            </a:br>
            <a:r>
              <a:rPr lang="tr-TR" b="1" dirty="0">
                <a:latin typeface="+mn-lt"/>
              </a:rPr>
              <a:t/>
            </a:r>
            <a:br>
              <a:rPr lang="tr-TR" b="1" dirty="0">
                <a:latin typeface="+mn-lt"/>
              </a:rPr>
            </a:br>
            <a:endParaRPr lang="tr-TR" b="1" dirty="0">
              <a:latin typeface="+mn-lt"/>
            </a:endParaRPr>
          </a:p>
        </p:txBody>
      </p:sp>
    </p:spTree>
    <p:extLst>
      <p:ext uri="{BB962C8B-B14F-4D97-AF65-F5344CB8AC3E}">
        <p14:creationId xmlns:p14="http://schemas.microsoft.com/office/powerpoint/2010/main" val="107122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2966" y="141890"/>
            <a:ext cx="11328509" cy="6542689"/>
          </a:xfrm>
        </p:spPr>
        <p:txBody>
          <a:bodyPr>
            <a:normAutofit/>
          </a:bodyPr>
          <a:lstStyle/>
          <a:p>
            <a:pPr algn="ctr">
              <a:lnSpc>
                <a:spcPct val="100000"/>
              </a:lnSpc>
            </a:pPr>
            <a:r>
              <a:rPr lang="tr-TR" sz="3100" b="1" dirty="0" smtClean="0">
                <a:latin typeface="Comic Sans MS" panose="030F0702030302020204" pitchFamily="66" charset="0"/>
              </a:rPr>
              <a:t>1. AŞIRI </a:t>
            </a:r>
            <a:r>
              <a:rPr lang="tr-TR" sz="3100" b="1" dirty="0" smtClean="0">
                <a:latin typeface="Comic Sans MS" panose="030F0702030302020204" pitchFamily="66" charset="0"/>
              </a:rPr>
              <a:t>KORUYUCU:</a:t>
            </a:r>
            <a:r>
              <a:rPr lang="tr-TR" sz="3100" b="1" dirty="0" smtClean="0">
                <a:latin typeface="Comic Sans MS" panose="030F0702030302020204" pitchFamily="66" charset="0"/>
              </a:rPr>
              <a:t/>
            </a:r>
            <a:br>
              <a:rPr lang="tr-TR" sz="3100" b="1" dirty="0" smtClean="0">
                <a:latin typeface="Comic Sans MS" panose="030F0702030302020204" pitchFamily="66" charset="0"/>
              </a:rPr>
            </a:br>
            <a:r>
              <a:rPr lang="tr-TR" sz="2600" dirty="0" smtClean="0">
                <a:latin typeface="Comic Sans MS" panose="030F0702030302020204" pitchFamily="66" charset="0"/>
              </a:rPr>
              <a:t>Çocuğun aşırı bağımlı, ürkek, çekingen ve güvensiz bir kişilik geliştirmesi, sınıfta genellikle yalnız kalmasına neden olur.</a:t>
            </a:r>
            <a:br>
              <a:rPr lang="tr-TR" sz="2600" dirty="0" smtClean="0">
                <a:latin typeface="Comic Sans MS" panose="030F0702030302020204" pitchFamily="66" charset="0"/>
              </a:rPr>
            </a:br>
            <a:r>
              <a:rPr lang="tr-TR" sz="2600" dirty="0" smtClean="0">
                <a:latin typeface="Comic Sans MS" panose="030F0702030302020204" pitchFamily="66" charset="0"/>
              </a:rPr>
              <a:t>Hatalarının sonucunu yaşayarak öğrenmesine izin verilmez, sorumluluk duygusunun gelişmesi engellenir;  ödevini okula getirmeyi unutan öğrenci,  velisinin arkasından onu okula getirmesine artık alışmıştır.</a:t>
            </a:r>
            <a:br>
              <a:rPr lang="tr-TR" sz="2600" dirty="0" smtClean="0">
                <a:latin typeface="Comic Sans MS" panose="030F0702030302020204" pitchFamily="66" charset="0"/>
              </a:rPr>
            </a:br>
            <a:r>
              <a:rPr lang="tr-TR" sz="2600" dirty="0" smtClean="0">
                <a:latin typeface="Comic Sans MS" panose="030F0702030302020204" pitchFamily="66" charset="0"/>
              </a:rPr>
              <a:t>İleriki yaşamında karar almakta ve uygulamakta zorluk çeker; LGS tercihlerinde okul tercihini ilgi ve yetenek alanına göre değil, ailesinin tercihine göre yapmak durumunda kalır.</a:t>
            </a:r>
            <a:br>
              <a:rPr lang="tr-TR" sz="2600" dirty="0" smtClean="0">
                <a:latin typeface="Comic Sans MS" panose="030F0702030302020204" pitchFamily="66" charset="0"/>
              </a:rPr>
            </a:br>
            <a:r>
              <a:rPr lang="tr-TR" sz="2600" dirty="0" smtClean="0">
                <a:latin typeface="Comic Sans MS" panose="030F0702030302020204" pitchFamily="66" charset="0"/>
              </a:rPr>
              <a:t>Kişiliği gelişmez; inatçı, istediğini tutturan, mantıksız kavgalar çıkaran biri olması; okul arkadaşlarıyla iletişimini zorlaştırır bu da grup çalışmalarında tercih edilmeyen kişi olmasına neden olur.</a:t>
            </a:r>
            <a:br>
              <a:rPr lang="tr-TR" sz="2600" dirty="0" smtClean="0">
                <a:latin typeface="Comic Sans MS" panose="030F0702030302020204" pitchFamily="66" charset="0"/>
              </a:rPr>
            </a:br>
            <a:r>
              <a:rPr lang="tr-TR" sz="2600" dirty="0" smtClean="0">
                <a:latin typeface="Comic Sans MS" panose="030F0702030302020204" pitchFamily="66" charset="0"/>
              </a:rPr>
              <a:t>Karşılaştığı sorunlarla başa çıkamayacağına inanır ve sürekli hata yapma eğilimi içindedir , dolayısıyla tüm bunlar okul başarısızlığına zemin oluşturur.</a:t>
            </a:r>
            <a:r>
              <a:rPr lang="tr-TR" sz="2600" dirty="0" smtClean="0">
                <a:latin typeface="+mn-lt"/>
              </a:rPr>
              <a:t/>
            </a:r>
            <a:br>
              <a:rPr lang="tr-TR" sz="2600" dirty="0" smtClean="0">
                <a:latin typeface="+mn-lt"/>
              </a:rPr>
            </a:br>
            <a:endParaRPr lang="tr-TR" sz="2600" dirty="0">
              <a:latin typeface="+mn-lt"/>
            </a:endParaRPr>
          </a:p>
        </p:txBody>
      </p:sp>
    </p:spTree>
    <p:extLst>
      <p:ext uri="{BB962C8B-B14F-4D97-AF65-F5344CB8AC3E}">
        <p14:creationId xmlns:p14="http://schemas.microsoft.com/office/powerpoint/2010/main" val="19822880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1434" y="762000"/>
            <a:ext cx="11445765" cy="5733392"/>
          </a:xfrm>
        </p:spPr>
        <p:txBody>
          <a:bodyPr>
            <a:noAutofit/>
          </a:bodyPr>
          <a:lstStyle/>
          <a:p>
            <a:pPr lvl="0" algn="ctr" defTabSz="457200">
              <a:lnSpc>
                <a:spcPct val="100000"/>
              </a:lnSpc>
              <a:spcBef>
                <a:spcPts val="0"/>
              </a:spcBef>
              <a:buClr>
                <a:srgbClr val="1CADE4"/>
              </a:buClr>
            </a:pPr>
            <a:r>
              <a:rPr lang="tr-TR" sz="2800" b="1" dirty="0">
                <a:latin typeface="Comic Sans MS" panose="030F0702030302020204" pitchFamily="66" charset="0"/>
              </a:rPr>
              <a:t>2- AŞIRI </a:t>
            </a:r>
            <a:r>
              <a:rPr lang="tr-TR" sz="2800" b="1" dirty="0" smtClean="0">
                <a:latin typeface="Comic Sans MS" panose="030F0702030302020204" pitchFamily="66" charset="0"/>
              </a:rPr>
              <a:t>OTORİTER:</a:t>
            </a:r>
            <a:r>
              <a:rPr lang="tr-TR" sz="2800" b="1" dirty="0" smtClean="0">
                <a:solidFill>
                  <a:prstClr val="black"/>
                </a:solidFill>
                <a:latin typeface="Comic Sans MS" panose="030F0702030302020204" pitchFamily="66" charset="0"/>
              </a:rPr>
              <a:t/>
            </a:r>
            <a:br>
              <a:rPr lang="tr-TR" sz="2800" b="1" dirty="0" smtClean="0">
                <a:solidFill>
                  <a:prstClr val="black"/>
                </a:solidFill>
                <a:latin typeface="Comic Sans MS" panose="030F0702030302020204" pitchFamily="66" charset="0"/>
              </a:rPr>
            </a:br>
            <a:r>
              <a:rPr lang="tr-TR" sz="2400" dirty="0" smtClean="0">
                <a:solidFill>
                  <a:prstClr val="black"/>
                </a:solidFill>
                <a:latin typeface="Comic Sans MS" panose="030F0702030302020204" pitchFamily="66" charset="0"/>
                <a:ea typeface="+mn-ea"/>
                <a:cs typeface="+mn-cs"/>
              </a:rPr>
              <a:t>Çocukta </a:t>
            </a:r>
            <a:r>
              <a:rPr lang="tr-TR" sz="2400" dirty="0">
                <a:solidFill>
                  <a:prstClr val="black"/>
                </a:solidFill>
                <a:latin typeface="Comic Sans MS" panose="030F0702030302020204" pitchFamily="66" charset="0"/>
                <a:ea typeface="+mn-ea"/>
                <a:cs typeface="+mn-cs"/>
              </a:rPr>
              <a:t>kendine güven duygusu </a:t>
            </a:r>
            <a:r>
              <a:rPr lang="tr-TR" sz="2400" dirty="0" smtClean="0">
                <a:solidFill>
                  <a:prstClr val="black"/>
                </a:solidFill>
                <a:latin typeface="Comic Sans MS" panose="030F0702030302020204" pitchFamily="66" charset="0"/>
                <a:ea typeface="+mn-ea"/>
                <a:cs typeface="+mn-cs"/>
              </a:rPr>
              <a:t>oluşmaz; gireceği sınavlarda başarısızlığı peşinen kabul etmiş gibidir.</a:t>
            </a:r>
            <a:r>
              <a:rPr lang="tr-TR" sz="2400" dirty="0">
                <a:solidFill>
                  <a:prstClr val="black"/>
                </a:solidFill>
                <a:latin typeface="Comic Sans MS" panose="030F0702030302020204" pitchFamily="66" charset="0"/>
                <a:ea typeface="+mn-ea"/>
                <a:cs typeface="+mn-cs"/>
              </a:rPr>
              <a:t/>
            </a:r>
            <a:br>
              <a:rPr lang="tr-TR" sz="2400" dirty="0">
                <a:solidFill>
                  <a:prstClr val="black"/>
                </a:solidFill>
                <a:latin typeface="Comic Sans MS" panose="030F0702030302020204" pitchFamily="66" charset="0"/>
                <a:ea typeface="+mn-ea"/>
                <a:cs typeface="+mn-cs"/>
              </a:rPr>
            </a:br>
            <a:r>
              <a:rPr lang="tr-TR" sz="2400" dirty="0">
                <a:solidFill>
                  <a:prstClr val="black"/>
                </a:solidFill>
                <a:latin typeface="Comic Sans MS" panose="030F0702030302020204" pitchFamily="66" charset="0"/>
                <a:ea typeface="+mn-ea"/>
                <a:cs typeface="+mn-cs"/>
              </a:rPr>
              <a:t>Pasif ve edilgen bir kişilik </a:t>
            </a:r>
            <a:r>
              <a:rPr lang="tr-TR" sz="2400" dirty="0" smtClean="0">
                <a:solidFill>
                  <a:prstClr val="black"/>
                </a:solidFill>
                <a:latin typeface="Comic Sans MS" panose="030F0702030302020204" pitchFamily="66" charset="0"/>
                <a:ea typeface="+mn-ea"/>
                <a:cs typeface="+mn-cs"/>
              </a:rPr>
              <a:t>sergiler; sınıfta oluşturulacak gruplarda lider olmak yerine gruplara dahil edilmeyi bekler.</a:t>
            </a:r>
            <a:br>
              <a:rPr lang="tr-TR" sz="2400" dirty="0" smtClean="0">
                <a:solidFill>
                  <a:prstClr val="black"/>
                </a:solidFill>
                <a:latin typeface="Comic Sans MS" panose="030F0702030302020204" pitchFamily="66" charset="0"/>
                <a:ea typeface="+mn-ea"/>
                <a:cs typeface="+mn-cs"/>
              </a:rPr>
            </a:br>
            <a:r>
              <a:rPr lang="tr-TR" sz="2400" dirty="0">
                <a:solidFill>
                  <a:prstClr val="black"/>
                </a:solidFill>
                <a:latin typeface="Comic Sans MS" panose="030F0702030302020204" pitchFamily="66" charset="0"/>
                <a:ea typeface="+mn-ea"/>
                <a:cs typeface="+mn-cs"/>
              </a:rPr>
              <a:t>Yaratıcılık engellenir, </a:t>
            </a:r>
            <a:r>
              <a:rPr lang="tr-TR" sz="2400" dirty="0" smtClean="0">
                <a:solidFill>
                  <a:prstClr val="black"/>
                </a:solidFill>
                <a:latin typeface="Comic Sans MS" panose="030F0702030302020204" pitchFamily="66" charset="0"/>
                <a:ea typeface="+mn-ea"/>
                <a:cs typeface="+mn-cs"/>
              </a:rPr>
              <a:t>rutin </a:t>
            </a:r>
            <a:r>
              <a:rPr lang="tr-TR" sz="2400" dirty="0">
                <a:solidFill>
                  <a:prstClr val="black"/>
                </a:solidFill>
                <a:latin typeface="Comic Sans MS" panose="030F0702030302020204" pitchFamily="66" charset="0"/>
                <a:ea typeface="+mn-ea"/>
                <a:cs typeface="+mn-cs"/>
              </a:rPr>
              <a:t>ve sınırları belli </a:t>
            </a:r>
            <a:r>
              <a:rPr lang="tr-TR" sz="2400" dirty="0" smtClean="0">
                <a:solidFill>
                  <a:prstClr val="black"/>
                </a:solidFill>
                <a:latin typeface="Comic Sans MS" panose="030F0702030302020204" pitchFamily="66" charset="0"/>
                <a:ea typeface="+mn-ea"/>
                <a:cs typeface="+mn-cs"/>
              </a:rPr>
              <a:t>kişiliğe dönüşmesi, derslerde farklı yol ve yöntemleri kullanmasını güçleştirir.</a:t>
            </a:r>
            <a:r>
              <a:rPr lang="tr-TR" sz="2400" dirty="0">
                <a:solidFill>
                  <a:prstClr val="black"/>
                </a:solidFill>
                <a:latin typeface="Comic Sans MS" panose="030F0702030302020204" pitchFamily="66" charset="0"/>
                <a:ea typeface="+mn-ea"/>
                <a:cs typeface="+mn-cs"/>
              </a:rPr>
              <a:t/>
            </a:r>
            <a:br>
              <a:rPr lang="tr-TR" sz="2400" dirty="0">
                <a:solidFill>
                  <a:prstClr val="black"/>
                </a:solidFill>
                <a:latin typeface="Comic Sans MS" panose="030F0702030302020204" pitchFamily="66" charset="0"/>
                <a:ea typeface="+mn-ea"/>
                <a:cs typeface="+mn-cs"/>
              </a:rPr>
            </a:br>
            <a:r>
              <a:rPr lang="tr-TR" sz="2400" dirty="0">
                <a:solidFill>
                  <a:prstClr val="black"/>
                </a:solidFill>
                <a:latin typeface="Comic Sans MS" panose="030F0702030302020204" pitchFamily="66" charset="0"/>
                <a:ea typeface="+mn-ea"/>
                <a:cs typeface="+mn-cs"/>
              </a:rPr>
              <a:t>En küçük bir hatada bile </a:t>
            </a:r>
            <a:r>
              <a:rPr lang="tr-TR" sz="2400" dirty="0" smtClean="0">
                <a:solidFill>
                  <a:prstClr val="black"/>
                </a:solidFill>
                <a:latin typeface="Comic Sans MS" panose="030F0702030302020204" pitchFamily="66" charset="0"/>
                <a:ea typeface="+mn-ea"/>
                <a:cs typeface="+mn-cs"/>
              </a:rPr>
              <a:t>hoşgörülerinin olmayışı, hata </a:t>
            </a:r>
            <a:r>
              <a:rPr lang="tr-TR" sz="2400" dirty="0">
                <a:solidFill>
                  <a:prstClr val="black"/>
                </a:solidFill>
                <a:latin typeface="Comic Sans MS" panose="030F0702030302020204" pitchFamily="66" charset="0"/>
                <a:ea typeface="+mn-ea"/>
                <a:cs typeface="+mn-cs"/>
              </a:rPr>
              <a:t>yapanlar </a:t>
            </a:r>
            <a:r>
              <a:rPr lang="tr-TR" sz="2400" dirty="0" smtClean="0">
                <a:solidFill>
                  <a:prstClr val="black"/>
                </a:solidFill>
                <a:latin typeface="Comic Sans MS" panose="030F0702030302020204" pitchFamily="66" charset="0"/>
                <a:ea typeface="+mn-ea"/>
                <a:cs typeface="+mn-cs"/>
              </a:rPr>
              <a:t>«mutlaka cezalandırılmalıdır» görüşü; okul ortamında arkadaşlık ilişkilerinin devamını güçleştirir.</a:t>
            </a:r>
            <a:r>
              <a:rPr lang="tr-TR" sz="2400" dirty="0">
                <a:solidFill>
                  <a:prstClr val="black"/>
                </a:solidFill>
                <a:latin typeface="Comic Sans MS" panose="030F0702030302020204" pitchFamily="66" charset="0"/>
                <a:ea typeface="+mn-ea"/>
                <a:cs typeface="+mn-cs"/>
              </a:rPr>
              <a:t/>
            </a:r>
            <a:br>
              <a:rPr lang="tr-TR" sz="2400" dirty="0">
                <a:solidFill>
                  <a:prstClr val="black"/>
                </a:solidFill>
                <a:latin typeface="Comic Sans MS" panose="030F0702030302020204" pitchFamily="66" charset="0"/>
                <a:ea typeface="+mn-ea"/>
                <a:cs typeface="+mn-cs"/>
              </a:rPr>
            </a:br>
            <a:r>
              <a:rPr lang="tr-TR" sz="2400" dirty="0" smtClean="0">
                <a:solidFill>
                  <a:prstClr val="black"/>
                </a:solidFill>
                <a:latin typeface="Comic Sans MS" panose="030F0702030302020204" pitchFamily="66" charset="0"/>
                <a:ea typeface="+mn-ea"/>
                <a:cs typeface="+mn-cs"/>
              </a:rPr>
              <a:t>Anne-babalarının </a:t>
            </a:r>
            <a:r>
              <a:rPr lang="tr-TR" sz="2400" dirty="0">
                <a:solidFill>
                  <a:prstClr val="black"/>
                </a:solidFill>
                <a:latin typeface="Comic Sans MS" panose="030F0702030302020204" pitchFamily="66" charset="0"/>
                <a:ea typeface="+mn-ea"/>
                <a:cs typeface="+mn-cs"/>
              </a:rPr>
              <a:t>(veya bir otoritenin</a:t>
            </a:r>
            <a:r>
              <a:rPr lang="tr-TR" sz="2400" dirty="0" smtClean="0">
                <a:solidFill>
                  <a:prstClr val="black"/>
                </a:solidFill>
                <a:latin typeface="Comic Sans MS" panose="030F0702030302020204" pitchFamily="66" charset="0"/>
                <a:ea typeface="+mn-ea"/>
                <a:cs typeface="+mn-cs"/>
              </a:rPr>
              <a:t>) olmadığı </a:t>
            </a:r>
            <a:r>
              <a:rPr lang="tr-TR" sz="2400" dirty="0">
                <a:solidFill>
                  <a:prstClr val="black"/>
                </a:solidFill>
                <a:latin typeface="Comic Sans MS" panose="030F0702030302020204" pitchFamily="66" charset="0"/>
                <a:ea typeface="+mn-ea"/>
                <a:cs typeface="+mn-cs"/>
              </a:rPr>
              <a:t>ortamlarda kendilerini boşlukta hissederler ve </a:t>
            </a:r>
            <a:r>
              <a:rPr lang="tr-TR" sz="2400" dirty="0" smtClean="0">
                <a:solidFill>
                  <a:prstClr val="black"/>
                </a:solidFill>
                <a:latin typeface="Comic Sans MS" panose="030F0702030302020204" pitchFamily="66" charset="0"/>
                <a:ea typeface="+mn-ea"/>
                <a:cs typeface="+mn-cs"/>
              </a:rPr>
              <a:t>okulda da bir </a:t>
            </a:r>
            <a:r>
              <a:rPr lang="tr-TR" sz="2400" dirty="0">
                <a:solidFill>
                  <a:prstClr val="black"/>
                </a:solidFill>
                <a:latin typeface="Comic Sans MS" panose="030F0702030302020204" pitchFamily="66" charset="0"/>
                <a:ea typeface="+mn-ea"/>
                <a:cs typeface="+mn-cs"/>
              </a:rPr>
              <a:t>otorite bulma arayışı içine girerler</a:t>
            </a:r>
            <a:r>
              <a:rPr lang="tr-TR" sz="2400" dirty="0" smtClean="0">
                <a:solidFill>
                  <a:prstClr val="black"/>
                </a:solidFill>
                <a:latin typeface="Comic Sans MS" panose="030F0702030302020204" pitchFamily="66" charset="0"/>
                <a:ea typeface="+mn-ea"/>
                <a:cs typeface="+mn-cs"/>
              </a:rPr>
              <a:t>. Bu da onların bazen çete tarzı gruplara yönelmesine neden olur.</a:t>
            </a:r>
            <a:r>
              <a:rPr lang="tr-TR" sz="2400" dirty="0">
                <a:solidFill>
                  <a:prstClr val="black"/>
                </a:solidFill>
                <a:latin typeface="Comic Sans MS" panose="030F0702030302020204" pitchFamily="66" charset="0"/>
                <a:ea typeface="+mn-ea"/>
                <a:cs typeface="+mn-cs"/>
              </a:rPr>
              <a:t/>
            </a:r>
            <a:br>
              <a:rPr lang="tr-TR" sz="2400" dirty="0">
                <a:solidFill>
                  <a:prstClr val="black"/>
                </a:solidFill>
                <a:latin typeface="Comic Sans MS" panose="030F0702030302020204" pitchFamily="66" charset="0"/>
                <a:ea typeface="+mn-ea"/>
                <a:cs typeface="+mn-cs"/>
              </a:rPr>
            </a:br>
            <a:r>
              <a:rPr lang="tr-TR" sz="2400" dirty="0">
                <a:solidFill>
                  <a:prstClr val="black"/>
                </a:solidFill>
                <a:latin typeface="Comic Sans MS" panose="030F0702030302020204" pitchFamily="66" charset="0"/>
                <a:ea typeface="+mn-ea"/>
                <a:cs typeface="+mn-cs"/>
              </a:rPr>
              <a:t>Okul yaşamlarında fazla başarılı olamazlar</a:t>
            </a:r>
            <a:r>
              <a:rPr lang="tr-TR" sz="2400" dirty="0" smtClean="0">
                <a:solidFill>
                  <a:prstClr val="black"/>
                </a:solidFill>
                <a:latin typeface="Comic Sans MS" panose="030F0702030302020204" pitchFamily="66" charset="0"/>
                <a:ea typeface="+mn-ea"/>
                <a:cs typeface="+mn-cs"/>
              </a:rPr>
              <a:t>.</a:t>
            </a:r>
            <a:r>
              <a:rPr lang="tr-TR" sz="2400" dirty="0">
                <a:solidFill>
                  <a:prstClr val="black"/>
                </a:solidFill>
                <a:latin typeface="+mn-lt"/>
                <a:ea typeface="+mn-ea"/>
                <a:cs typeface="+mn-cs"/>
              </a:rPr>
              <a:t/>
            </a:r>
            <a:br>
              <a:rPr lang="tr-TR" sz="2400" dirty="0">
                <a:solidFill>
                  <a:prstClr val="black"/>
                </a:solidFill>
                <a:latin typeface="+mn-lt"/>
                <a:ea typeface="+mn-ea"/>
                <a:cs typeface="+mn-cs"/>
              </a:rPr>
            </a:br>
            <a:r>
              <a:rPr lang="tr-TR" sz="2400" dirty="0">
                <a:solidFill>
                  <a:prstClr val="black"/>
                </a:solidFill>
                <a:latin typeface="+mn-lt"/>
                <a:ea typeface="+mn-ea"/>
                <a:cs typeface="+mn-cs"/>
              </a:rPr>
              <a:t/>
            </a:r>
            <a:br>
              <a:rPr lang="tr-TR" sz="2400" dirty="0">
                <a:solidFill>
                  <a:prstClr val="black"/>
                </a:solidFill>
                <a:latin typeface="+mn-lt"/>
                <a:ea typeface="+mn-ea"/>
                <a:cs typeface="+mn-cs"/>
              </a:rPr>
            </a:br>
            <a:endParaRPr lang="tr-TR" sz="2800" b="1" dirty="0">
              <a:solidFill>
                <a:prstClr val="black"/>
              </a:solidFill>
              <a:latin typeface="+mn-lt"/>
            </a:endParaRPr>
          </a:p>
        </p:txBody>
      </p:sp>
    </p:spTree>
    <p:extLst>
      <p:ext uri="{BB962C8B-B14F-4D97-AF65-F5344CB8AC3E}">
        <p14:creationId xmlns:p14="http://schemas.microsoft.com/office/powerpoint/2010/main" val="40163900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94139" y="365125"/>
            <a:ext cx="11319640" cy="6130268"/>
          </a:xfrm>
        </p:spPr>
        <p:txBody>
          <a:bodyPr>
            <a:normAutofit fontScale="90000"/>
          </a:bodyPr>
          <a:lstStyle/>
          <a:p>
            <a:pPr algn="ctr">
              <a:lnSpc>
                <a:spcPct val="100000"/>
              </a:lnSpc>
            </a:pPr>
            <a:r>
              <a:rPr lang="tr-TR" sz="3100" b="1" dirty="0" smtClean="0">
                <a:latin typeface="Comic Sans MS" panose="030F0702030302020204" pitchFamily="66" charset="0"/>
              </a:rPr>
              <a:t>3- AŞIRI </a:t>
            </a:r>
            <a:r>
              <a:rPr lang="tr-TR" sz="3100" b="1" dirty="0">
                <a:latin typeface="Comic Sans MS" panose="030F0702030302020204" pitchFamily="66" charset="0"/>
              </a:rPr>
              <a:t>HOŞGÖRÜLÜ </a:t>
            </a:r>
            <a:r>
              <a:rPr lang="tr-TR" sz="3100" b="1" dirty="0" smtClean="0">
                <a:latin typeface="Comic Sans MS" panose="030F0702030302020204" pitchFamily="66" charset="0"/>
              </a:rPr>
              <a:t>:</a:t>
            </a:r>
            <a:r>
              <a:rPr lang="tr-TR" sz="3100" b="1" dirty="0">
                <a:latin typeface="Comic Sans MS" panose="030F0702030302020204" pitchFamily="66" charset="0"/>
              </a:rPr>
              <a:t/>
            </a:r>
            <a:br>
              <a:rPr lang="tr-TR" sz="3100" b="1" dirty="0">
                <a:latin typeface="Comic Sans MS" panose="030F0702030302020204" pitchFamily="66" charset="0"/>
              </a:rPr>
            </a:br>
            <a:r>
              <a:rPr lang="tr-TR" sz="3100" dirty="0">
                <a:latin typeface="Comic Sans MS" panose="030F0702030302020204" pitchFamily="66" charset="0"/>
              </a:rPr>
              <a:t>Anne-babasına hükmeder ve onlara çok az saygı </a:t>
            </a:r>
            <a:r>
              <a:rPr lang="tr-TR" sz="3100" dirty="0" smtClean="0">
                <a:latin typeface="Comic Sans MS" panose="030F0702030302020204" pitchFamily="66" charset="0"/>
              </a:rPr>
              <a:t>gösterir,  benzer davranışları okulda yöneticilere – öğretmenlere, arkadaşlarına gösterebilir. </a:t>
            </a:r>
            <a:br>
              <a:rPr lang="tr-TR" sz="3100" dirty="0" smtClean="0">
                <a:latin typeface="Comic Sans MS" panose="030F0702030302020204" pitchFamily="66" charset="0"/>
              </a:rPr>
            </a:br>
            <a:r>
              <a:rPr lang="tr-TR" sz="3100" dirty="0" smtClean="0">
                <a:latin typeface="Comic Sans MS" panose="030F0702030302020204" pitchFamily="66" charset="0"/>
              </a:rPr>
              <a:t>Eleştiri kabul etmeyip, bencil </a:t>
            </a:r>
            <a:r>
              <a:rPr lang="tr-TR" sz="3100" dirty="0">
                <a:latin typeface="Comic Sans MS" panose="030F0702030302020204" pitchFamily="66" charset="0"/>
              </a:rPr>
              <a:t>ve şımarık </a:t>
            </a:r>
            <a:r>
              <a:rPr lang="tr-TR" sz="3100" dirty="0" smtClean="0">
                <a:latin typeface="Comic Sans MS" panose="030F0702030302020204" pitchFamily="66" charset="0"/>
              </a:rPr>
              <a:t>olmaları, sınıfta zorba davranışa dönüşebilir.</a:t>
            </a:r>
            <a:r>
              <a:rPr lang="tr-TR" sz="3100" dirty="0">
                <a:latin typeface="Comic Sans MS" panose="030F0702030302020204" pitchFamily="66" charset="0"/>
              </a:rPr>
              <a:t/>
            </a:r>
            <a:br>
              <a:rPr lang="tr-TR" sz="3100" dirty="0">
                <a:latin typeface="Comic Sans MS" panose="030F0702030302020204" pitchFamily="66" charset="0"/>
              </a:rPr>
            </a:br>
            <a:r>
              <a:rPr lang="tr-TR" sz="3100" dirty="0" smtClean="0">
                <a:latin typeface="Comic Sans MS" panose="030F0702030302020204" pitchFamily="66" charset="0"/>
              </a:rPr>
              <a:t>Başkaldırıcı olup,  </a:t>
            </a:r>
            <a:r>
              <a:rPr lang="tr-TR" sz="3100" dirty="0">
                <a:latin typeface="Comic Sans MS" panose="030F0702030302020204" pitchFamily="66" charset="0"/>
              </a:rPr>
              <a:t>toplum dışı davranışlar </a:t>
            </a:r>
            <a:r>
              <a:rPr lang="tr-TR" sz="3100" dirty="0" smtClean="0">
                <a:latin typeface="Comic Sans MS" panose="030F0702030302020204" pitchFamily="66" charset="0"/>
              </a:rPr>
              <a:t>sergilemeleri, kuralsızlığa alışkın olmaları; okuldaki </a:t>
            </a:r>
            <a:r>
              <a:rPr lang="tr-TR" sz="3100" dirty="0">
                <a:latin typeface="Comic Sans MS" panose="030F0702030302020204" pitchFamily="66" charset="0"/>
              </a:rPr>
              <a:t>kurallarla karşılaşınca okula ve arkadaş çevresine uyum sağlamakta zorluk </a:t>
            </a:r>
            <a:r>
              <a:rPr lang="tr-TR" sz="3100" dirty="0" smtClean="0">
                <a:latin typeface="Comic Sans MS" panose="030F0702030302020204" pitchFamily="66" charset="0"/>
              </a:rPr>
              <a:t>çekmelerine neden olur. Disiplin yönetmeliğine aykırı davranış sergileyen çocuklar en çok bu gruptan çıkar.</a:t>
            </a:r>
            <a:br>
              <a:rPr lang="tr-TR" sz="3100" dirty="0" smtClean="0">
                <a:latin typeface="Comic Sans MS" panose="030F0702030302020204" pitchFamily="66" charset="0"/>
              </a:rPr>
            </a:br>
            <a:r>
              <a:rPr lang="tr-TR" sz="3100" dirty="0" smtClean="0">
                <a:latin typeface="Comic Sans MS" panose="030F0702030302020204" pitchFamily="66" charset="0"/>
              </a:rPr>
              <a:t>Ödevlere dair sorumluluklarını ebeveynin üzerine yıkma eğilimi vardır</a:t>
            </a:r>
            <a:r>
              <a:rPr lang="tr-TR" sz="3100" dirty="0" smtClean="0">
                <a:latin typeface="Comic Sans MS" panose="030F0702030302020204" pitchFamily="66" charset="0"/>
              </a:rPr>
              <a:t>.</a:t>
            </a:r>
            <a:endParaRPr lang="tr-TR" sz="2800" dirty="0">
              <a:latin typeface="+mn-lt"/>
            </a:endParaRPr>
          </a:p>
        </p:txBody>
      </p:sp>
    </p:spTree>
    <p:extLst>
      <p:ext uri="{BB962C8B-B14F-4D97-AF65-F5344CB8AC3E}">
        <p14:creationId xmlns:p14="http://schemas.microsoft.com/office/powerpoint/2010/main" val="39481668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71463" y="609600"/>
            <a:ext cx="11701462" cy="5691187"/>
          </a:xfrm>
        </p:spPr>
        <p:txBody>
          <a:bodyPr>
            <a:normAutofit fontScale="90000"/>
          </a:bodyPr>
          <a:lstStyle/>
          <a:p>
            <a:pPr algn="ctr"/>
            <a:r>
              <a:rPr lang="tr-TR" sz="2300" b="1" dirty="0" smtClean="0">
                <a:latin typeface="Comic Sans MS" panose="030F0702030302020204" pitchFamily="66" charset="0"/>
              </a:rPr>
              <a:t>4- KARARSIZ VE </a:t>
            </a:r>
            <a:r>
              <a:rPr lang="tr-TR" sz="2300" b="1" dirty="0" smtClean="0">
                <a:latin typeface="Comic Sans MS" panose="030F0702030302020204" pitchFamily="66" charset="0"/>
              </a:rPr>
              <a:t>DENGESİZ:</a:t>
            </a:r>
            <a:r>
              <a:rPr lang="tr-TR" sz="2300" b="1" dirty="0">
                <a:latin typeface="Comic Sans MS" panose="030F0702030302020204" pitchFamily="66" charset="0"/>
              </a:rPr>
              <a:t/>
            </a:r>
            <a:br>
              <a:rPr lang="tr-TR" sz="2300" b="1" dirty="0">
                <a:latin typeface="Comic Sans MS" panose="030F0702030302020204" pitchFamily="66" charset="0"/>
              </a:rPr>
            </a:br>
            <a:r>
              <a:rPr lang="tr-TR" sz="2300" dirty="0">
                <a:latin typeface="Comic Sans MS" panose="030F0702030302020204" pitchFamily="66" charset="0"/>
              </a:rPr>
              <a:t>Bir davranışın kimi zaman ödüllendirilmesi kimi zaman da cezalandırılması çocuğun ne zaman, nerede, ne yapacağını bilememesine yol açar</a:t>
            </a:r>
            <a:r>
              <a:rPr lang="tr-TR" sz="2300" dirty="0" smtClean="0">
                <a:latin typeface="Comic Sans MS" panose="030F0702030302020204" pitchFamily="66" charset="0"/>
              </a:rPr>
              <a:t>. </a:t>
            </a:r>
            <a:br>
              <a:rPr lang="tr-TR" sz="2300" dirty="0" smtClean="0">
                <a:latin typeface="Comic Sans MS" panose="030F0702030302020204" pitchFamily="66" charset="0"/>
              </a:rPr>
            </a:br>
            <a:r>
              <a:rPr lang="tr-TR" sz="2300" dirty="0" smtClean="0">
                <a:latin typeface="Comic Sans MS" panose="030F0702030302020204" pitchFamily="66" charset="0"/>
              </a:rPr>
              <a:t>Çocuk </a:t>
            </a:r>
            <a:r>
              <a:rPr lang="tr-TR" sz="2300" dirty="0">
                <a:latin typeface="Comic Sans MS" panose="030F0702030302020204" pitchFamily="66" charset="0"/>
              </a:rPr>
              <a:t>hangi davranışın nerde ve ne zaman yapılmayacağını kestiremez. Ayrıca yaptığı davranışın doğru olup olmamasından daha çok “Ne zaman yaparsam cezadan kurtulabilirim “ düşüncesiyle ilgilenir</a:t>
            </a:r>
            <a:r>
              <a:rPr lang="tr-TR" sz="2300" dirty="0" smtClean="0">
                <a:latin typeface="Comic Sans MS" panose="030F0702030302020204" pitchFamily="66" charset="0"/>
              </a:rPr>
              <a:t>. Okulda, yönetmeliğe aykırı bir davranışına dair uyarıldığında, davranışı sonlandırmak yerine alacağı cezanın en hafif düzeyde olması için çaba gösterir.</a:t>
            </a:r>
            <a:br>
              <a:rPr lang="tr-TR" sz="2300" dirty="0" smtClean="0">
                <a:latin typeface="Comic Sans MS" panose="030F0702030302020204" pitchFamily="66" charset="0"/>
              </a:rPr>
            </a:br>
            <a:r>
              <a:rPr lang="tr-TR" sz="2300" dirty="0" smtClean="0">
                <a:latin typeface="Comic Sans MS" panose="030F0702030302020204" pitchFamily="66" charset="0"/>
              </a:rPr>
              <a:t>Kendi </a:t>
            </a:r>
            <a:r>
              <a:rPr lang="tr-TR" sz="2300" dirty="0">
                <a:latin typeface="Comic Sans MS" panose="030F0702030302020204" pitchFamily="66" charset="0"/>
              </a:rPr>
              <a:t>görüş ve düşüncelerini </a:t>
            </a:r>
            <a:r>
              <a:rPr lang="tr-TR" sz="2300" dirty="0" smtClean="0">
                <a:latin typeface="Comic Sans MS" panose="030F0702030302020204" pitchFamily="66" charset="0"/>
              </a:rPr>
              <a:t>aktaramazlar</a:t>
            </a:r>
            <a:r>
              <a:rPr lang="tr-TR" sz="2300" dirty="0">
                <a:latin typeface="Comic Sans MS" panose="030F0702030302020204" pitchFamily="66" charset="0"/>
              </a:rPr>
              <a:t>. </a:t>
            </a:r>
            <a:r>
              <a:rPr lang="tr-TR" sz="2300" dirty="0" smtClean="0">
                <a:latin typeface="Comic Sans MS" panose="030F0702030302020204" pitchFamily="66" charset="0"/>
              </a:rPr>
              <a:t>Genellikle, derslere aktif şekilde katılıp söz almazlar.</a:t>
            </a:r>
            <a:r>
              <a:rPr lang="tr-TR" sz="2300" dirty="0">
                <a:latin typeface="Comic Sans MS" panose="030F0702030302020204" pitchFamily="66" charset="0"/>
              </a:rPr>
              <a:t/>
            </a:r>
            <a:br>
              <a:rPr lang="tr-TR" sz="2300" dirty="0">
                <a:latin typeface="Comic Sans MS" panose="030F0702030302020204" pitchFamily="66" charset="0"/>
              </a:rPr>
            </a:br>
            <a:r>
              <a:rPr lang="tr-TR" sz="2300" dirty="0">
                <a:latin typeface="Comic Sans MS" panose="030F0702030302020204" pitchFamily="66" charset="0"/>
              </a:rPr>
              <a:t>Çocuk kendini kanıtlamak ve dikkatleri üzerine çekmek </a:t>
            </a:r>
            <a:r>
              <a:rPr lang="tr-TR" sz="2300" dirty="0" smtClean="0">
                <a:latin typeface="Comic Sans MS" panose="030F0702030302020204" pitchFamily="66" charset="0"/>
              </a:rPr>
              <a:t>için; </a:t>
            </a:r>
            <a:r>
              <a:rPr lang="tr-TR" sz="2300" dirty="0">
                <a:latin typeface="Comic Sans MS" panose="030F0702030302020204" pitchFamily="66" charset="0"/>
              </a:rPr>
              <a:t>ürkek, yumuşak huylu, söz dinleyen ya da kendi benliğini ve bağımsızlığını göstermek </a:t>
            </a:r>
            <a:r>
              <a:rPr lang="tr-TR" sz="2300" dirty="0" smtClean="0">
                <a:latin typeface="Comic Sans MS" panose="030F0702030302020204" pitchFamily="66" charset="0"/>
              </a:rPr>
              <a:t>için; </a:t>
            </a:r>
            <a:r>
              <a:rPr lang="tr-TR" sz="2300" dirty="0">
                <a:latin typeface="Comic Sans MS" panose="030F0702030302020204" pitchFamily="66" charset="0"/>
              </a:rPr>
              <a:t>kavgacı, sinirli bir çocuk olabilir. </a:t>
            </a:r>
            <a:br>
              <a:rPr lang="tr-TR" sz="2300" dirty="0">
                <a:latin typeface="Comic Sans MS" panose="030F0702030302020204" pitchFamily="66" charset="0"/>
              </a:rPr>
            </a:br>
            <a:r>
              <a:rPr lang="tr-TR" sz="2300" dirty="0">
                <a:latin typeface="Comic Sans MS" panose="030F0702030302020204" pitchFamily="66" charset="0"/>
              </a:rPr>
              <a:t>Zamanla çevrelerindeki insanlara güvenmeyen, her şeyden şüphelenen, kararsız bir kişilik yapısı </a:t>
            </a:r>
            <a:r>
              <a:rPr lang="tr-TR" sz="2300" dirty="0" smtClean="0">
                <a:latin typeface="Comic Sans MS" panose="030F0702030302020204" pitchFamily="66" charset="0"/>
              </a:rPr>
              <a:t>geliştirebilir; okul ve sınıf arkadaşlarıyla sağlıklı ilişkiler kurup devamını sağlayamaz.</a:t>
            </a:r>
            <a:br>
              <a:rPr lang="tr-TR" sz="2300" dirty="0" smtClean="0">
                <a:latin typeface="Comic Sans MS" panose="030F0702030302020204" pitchFamily="66" charset="0"/>
              </a:rPr>
            </a:br>
            <a:r>
              <a:rPr lang="tr-TR" sz="2300" dirty="0" smtClean="0">
                <a:latin typeface="Comic Sans MS" panose="030F0702030302020204" pitchFamily="66" charset="0"/>
              </a:rPr>
              <a:t>Tüm </a:t>
            </a:r>
            <a:r>
              <a:rPr lang="tr-TR" sz="2300" dirty="0" smtClean="0">
                <a:latin typeface="Comic Sans MS" panose="030F0702030302020204" pitchFamily="66" charset="0"/>
              </a:rPr>
              <a:t>bunlar çocuğun okul kurallarına uyumunu güçleştirir, akademik başarı sağlamasında olumsuz etki yaratır</a:t>
            </a:r>
            <a:r>
              <a:rPr lang="tr-TR" sz="2300" dirty="0" smtClean="0">
                <a:latin typeface="Comic Sans MS" panose="030F0702030302020204" pitchFamily="66" charset="0"/>
              </a:rPr>
              <a:t>.</a:t>
            </a:r>
            <a:r>
              <a:rPr lang="tr-TR" sz="2300" dirty="0" smtClean="0">
                <a:latin typeface="+mn-lt"/>
              </a:rPr>
              <a:t/>
            </a:r>
            <a:br>
              <a:rPr lang="tr-TR" sz="2300" dirty="0" smtClean="0">
                <a:latin typeface="+mn-lt"/>
              </a:rPr>
            </a:br>
            <a:endParaRPr lang="tr-TR" sz="2300" dirty="0">
              <a:latin typeface="+mn-lt"/>
            </a:endParaRPr>
          </a:p>
        </p:txBody>
      </p:sp>
    </p:spTree>
    <p:extLst>
      <p:ext uri="{BB962C8B-B14F-4D97-AF65-F5344CB8AC3E}">
        <p14:creationId xmlns:p14="http://schemas.microsoft.com/office/powerpoint/2010/main" val="2724882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2247" y="365124"/>
            <a:ext cx="11666483" cy="6177565"/>
          </a:xfrm>
        </p:spPr>
        <p:txBody>
          <a:bodyPr>
            <a:normAutofit fontScale="90000"/>
          </a:bodyPr>
          <a:lstStyle/>
          <a:p>
            <a:pPr algn="ctr"/>
            <a:r>
              <a:rPr lang="tr-TR" sz="3200" b="1" dirty="0" smtClean="0">
                <a:latin typeface="+mn-lt"/>
              </a:rPr>
              <a:t/>
            </a:r>
            <a:br>
              <a:rPr lang="tr-TR" sz="3200" b="1" dirty="0" smtClean="0">
                <a:latin typeface="+mn-lt"/>
              </a:rPr>
            </a:br>
            <a:r>
              <a:rPr lang="tr-TR" sz="3200" b="1" dirty="0" smtClean="0">
                <a:latin typeface="Comic Sans MS" panose="030F0702030302020204" pitchFamily="66" charset="0"/>
              </a:rPr>
              <a:t>5- </a:t>
            </a:r>
            <a:r>
              <a:rPr lang="tr-TR" sz="3200" b="1" dirty="0" smtClean="0">
                <a:latin typeface="Comic Sans MS" panose="030F0702030302020204" pitchFamily="66" charset="0"/>
              </a:rPr>
              <a:t>MÜKEMMELİYETÇİ </a:t>
            </a:r>
            <a:r>
              <a:rPr lang="tr-TR" sz="3200" b="1" dirty="0" smtClean="0">
                <a:latin typeface="Comic Sans MS" panose="030F0702030302020204" pitchFamily="66" charset="0"/>
              </a:rPr>
              <a:t>:</a:t>
            </a:r>
            <a:r>
              <a:rPr lang="tr-TR" sz="3200" b="1" dirty="0">
                <a:solidFill>
                  <a:prstClr val="black"/>
                </a:solidFill>
                <a:latin typeface="Comic Sans MS" panose="030F0702030302020204" pitchFamily="66" charset="0"/>
              </a:rPr>
              <a:t/>
            </a:r>
            <a:br>
              <a:rPr lang="tr-TR" sz="3200" b="1" dirty="0">
                <a:solidFill>
                  <a:prstClr val="black"/>
                </a:solidFill>
                <a:latin typeface="Comic Sans MS" panose="030F0702030302020204" pitchFamily="66" charset="0"/>
              </a:rPr>
            </a:br>
            <a:r>
              <a:rPr lang="tr-TR" sz="3200" dirty="0">
                <a:latin typeface="Comic Sans MS" panose="030F0702030302020204" pitchFamily="66" charset="0"/>
              </a:rPr>
              <a:t>Aşırı titiz yada tam tersi dağınık çocuklardır. Okuldaki sıraları hep derli toplu, ders aralarında ödev yapan, grup çalışması yapmak gerektiğinde şikayet eden, bir işi tam yapmak için günler öncesinden çalışmaya başlayan çocuklardır. </a:t>
            </a:r>
            <a:br>
              <a:rPr lang="tr-TR" sz="3200" dirty="0">
                <a:latin typeface="Comic Sans MS" panose="030F0702030302020204" pitchFamily="66" charset="0"/>
              </a:rPr>
            </a:br>
            <a:r>
              <a:rPr lang="tr-TR" sz="3200" dirty="0">
                <a:latin typeface="Comic Sans MS" panose="030F0702030302020204" pitchFamily="66" charset="0"/>
              </a:rPr>
              <a:t>Kendilerine güvenleri yoktur</a:t>
            </a:r>
            <a:r>
              <a:rPr lang="tr-TR" sz="3200" dirty="0" smtClean="0">
                <a:latin typeface="Comic Sans MS" panose="030F0702030302020204" pitchFamily="66" charset="0"/>
              </a:rPr>
              <a:t>. En çok sınav kaygısını yaşayan öğrenciler bu gruptan çıkar. </a:t>
            </a:r>
            <a:r>
              <a:rPr lang="tr-TR" sz="3200" dirty="0">
                <a:latin typeface="Comic Sans MS" panose="030F0702030302020204" pitchFamily="66" charset="0"/>
              </a:rPr>
              <a:t/>
            </a:r>
            <a:br>
              <a:rPr lang="tr-TR" sz="3200" dirty="0">
                <a:latin typeface="Comic Sans MS" panose="030F0702030302020204" pitchFamily="66" charset="0"/>
              </a:rPr>
            </a:br>
            <a:r>
              <a:rPr lang="tr-TR" sz="3200" dirty="0">
                <a:latin typeface="Comic Sans MS" panose="030F0702030302020204" pitchFamily="66" charset="0"/>
              </a:rPr>
              <a:t>Başarısızlığa uğradıklarında kolayca hayal kırıklığı yaşarlar.</a:t>
            </a:r>
            <a:br>
              <a:rPr lang="tr-TR" sz="3200" dirty="0">
                <a:latin typeface="Comic Sans MS" panose="030F0702030302020204" pitchFamily="66" charset="0"/>
              </a:rPr>
            </a:br>
            <a:r>
              <a:rPr lang="tr-TR" sz="3200" dirty="0" smtClean="0">
                <a:latin typeface="Comic Sans MS" panose="030F0702030302020204" pitchFamily="66" charset="0"/>
              </a:rPr>
              <a:t>Sınavlarda yanlış </a:t>
            </a:r>
            <a:r>
              <a:rPr lang="tr-TR" sz="3200" dirty="0">
                <a:latin typeface="Comic Sans MS" panose="030F0702030302020204" pitchFamily="66" charset="0"/>
              </a:rPr>
              <a:t>yapmaktan korkarlar. </a:t>
            </a:r>
            <a:r>
              <a:rPr lang="tr-TR" sz="3200" dirty="0" smtClean="0">
                <a:latin typeface="Comic Sans MS" panose="030F0702030302020204" pitchFamily="66" charset="0"/>
              </a:rPr>
              <a:t>Düşük not –puan  aldıklarında ağlama, aileden durumu saklama, yalan söyleme, sınavdan kaçma davranışı gösterebilirler.</a:t>
            </a:r>
            <a:r>
              <a:rPr lang="tr-TR" sz="3200" dirty="0">
                <a:latin typeface="Comic Sans MS" panose="030F0702030302020204" pitchFamily="66" charset="0"/>
              </a:rPr>
              <a:t/>
            </a:r>
            <a:br>
              <a:rPr lang="tr-TR" sz="3200" dirty="0">
                <a:latin typeface="Comic Sans MS" panose="030F0702030302020204" pitchFamily="66" charset="0"/>
              </a:rPr>
            </a:br>
            <a:r>
              <a:rPr lang="tr-TR" sz="3200" dirty="0">
                <a:latin typeface="+mn-lt"/>
              </a:rPr>
              <a:t/>
            </a:r>
            <a:br>
              <a:rPr lang="tr-TR" sz="3200" dirty="0">
                <a:latin typeface="+mn-lt"/>
              </a:rPr>
            </a:br>
            <a:endParaRPr lang="tr-TR" sz="2400" dirty="0">
              <a:latin typeface="+mn-lt"/>
            </a:endParaRPr>
          </a:p>
        </p:txBody>
      </p:sp>
    </p:spTree>
    <p:extLst>
      <p:ext uri="{BB962C8B-B14F-4D97-AF65-F5344CB8AC3E}">
        <p14:creationId xmlns:p14="http://schemas.microsoft.com/office/powerpoint/2010/main" val="29530292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57187" y="365125"/>
            <a:ext cx="11615738" cy="6082972"/>
          </a:xfrm>
        </p:spPr>
        <p:txBody>
          <a:bodyPr>
            <a:normAutofit/>
          </a:bodyPr>
          <a:lstStyle/>
          <a:p>
            <a:pPr algn="ctr"/>
            <a:r>
              <a:rPr lang="tr-TR" sz="3200" b="1" dirty="0" smtClean="0">
                <a:latin typeface="Comic Sans MS" panose="030F0702030302020204" pitchFamily="66" charset="0"/>
              </a:rPr>
              <a:t>6- </a:t>
            </a:r>
            <a:r>
              <a:rPr lang="tr-TR" sz="3200" b="1" dirty="0" smtClean="0">
                <a:latin typeface="Comic Sans MS" panose="030F0702030302020204" pitchFamily="66" charset="0"/>
              </a:rPr>
              <a:t>İLGİSİZ-REDDEDİCİ:</a:t>
            </a:r>
            <a:br>
              <a:rPr lang="tr-TR" sz="3200" b="1" dirty="0" smtClean="0">
                <a:latin typeface="Comic Sans MS" panose="030F0702030302020204" pitchFamily="66" charset="0"/>
              </a:rPr>
            </a:br>
            <a:r>
              <a:rPr lang="tr-TR" sz="3200" b="1" dirty="0" smtClean="0">
                <a:latin typeface="Comic Sans MS" panose="030F0702030302020204" pitchFamily="66" charset="0"/>
              </a:rPr>
              <a:t/>
            </a:r>
            <a:br>
              <a:rPr lang="tr-TR" sz="3200" b="1" dirty="0" smtClean="0">
                <a:latin typeface="Comic Sans MS" panose="030F0702030302020204" pitchFamily="66" charset="0"/>
              </a:rPr>
            </a:br>
            <a:r>
              <a:rPr lang="tr-TR" sz="3200" dirty="0" smtClean="0">
                <a:latin typeface="Comic Sans MS" panose="030F0702030302020204" pitchFamily="66" charset="0"/>
              </a:rPr>
              <a:t>Sosyal yaşamda uygun anne baba modeli olmadığı için yanlış örnekleri kendine rol-model olarak seçer. </a:t>
            </a:r>
            <a:r>
              <a:rPr lang="tr-TR" sz="3200" dirty="0">
                <a:latin typeface="Comic Sans MS" panose="030F0702030302020204" pitchFamily="66" charset="0"/>
              </a:rPr>
              <a:t/>
            </a:r>
            <a:br>
              <a:rPr lang="tr-TR" sz="3200" dirty="0">
                <a:latin typeface="Comic Sans MS" panose="030F0702030302020204" pitchFamily="66" charset="0"/>
              </a:rPr>
            </a:br>
            <a:r>
              <a:rPr lang="tr-TR" sz="3200" dirty="0" smtClean="0">
                <a:latin typeface="Comic Sans MS" panose="030F0702030302020204" pitchFamily="66" charset="0"/>
              </a:rPr>
              <a:t>Güven </a:t>
            </a:r>
            <a:r>
              <a:rPr lang="tr-TR" sz="3200" dirty="0">
                <a:latin typeface="Comic Sans MS" panose="030F0702030302020204" pitchFamily="66" charset="0"/>
              </a:rPr>
              <a:t>duyguları gelişmediği için </a:t>
            </a:r>
            <a:r>
              <a:rPr lang="tr-TR" sz="3200" dirty="0" smtClean="0">
                <a:latin typeface="Comic Sans MS" panose="030F0702030302020204" pitchFamily="66" charset="0"/>
              </a:rPr>
              <a:t>okul ortamında, ilişkilerinde sorun yaşayabilir;</a:t>
            </a:r>
            <a:r>
              <a:rPr lang="tr-TR" sz="3200" dirty="0">
                <a:latin typeface="Comic Sans MS" panose="030F0702030302020204" pitchFamily="66" charset="0"/>
              </a:rPr>
              <a:t/>
            </a:r>
            <a:br>
              <a:rPr lang="tr-TR" sz="3200" dirty="0">
                <a:latin typeface="Comic Sans MS" panose="030F0702030302020204" pitchFamily="66" charset="0"/>
              </a:rPr>
            </a:br>
            <a:r>
              <a:rPr lang="tr-TR" sz="3200" dirty="0">
                <a:latin typeface="Comic Sans MS" panose="030F0702030302020204" pitchFamily="66" charset="0"/>
              </a:rPr>
              <a:t>s</a:t>
            </a:r>
            <a:r>
              <a:rPr lang="tr-TR" sz="3200" dirty="0" smtClean="0">
                <a:latin typeface="Comic Sans MS" panose="030F0702030302020204" pitchFamily="66" charset="0"/>
              </a:rPr>
              <a:t>aldırganlık ve şiddet içerikli davranış sergileyebilirler.</a:t>
            </a:r>
            <a:br>
              <a:rPr lang="tr-TR" sz="3200" dirty="0" smtClean="0">
                <a:latin typeface="Comic Sans MS" panose="030F0702030302020204" pitchFamily="66" charset="0"/>
              </a:rPr>
            </a:br>
            <a:r>
              <a:rPr lang="tr-TR" sz="3200" dirty="0" smtClean="0">
                <a:latin typeface="Comic Sans MS" panose="030F0702030302020204" pitchFamily="66" charset="0"/>
              </a:rPr>
              <a:t>Akademik </a:t>
            </a:r>
            <a:r>
              <a:rPr lang="tr-TR" sz="3200" dirty="0">
                <a:latin typeface="Comic Sans MS" panose="030F0702030302020204" pitchFamily="66" charset="0"/>
              </a:rPr>
              <a:t>anlamda takipleri yapılmadığı </a:t>
            </a:r>
            <a:r>
              <a:rPr lang="tr-TR" sz="3200" dirty="0" smtClean="0">
                <a:latin typeface="Comic Sans MS" panose="030F0702030302020204" pitchFamily="66" charset="0"/>
              </a:rPr>
              <a:t>için sorumluluk alma, hedef belirleme, okula devam-devamsızlık konularında sıkıntılar yaşanabilir.</a:t>
            </a:r>
            <a:endParaRPr lang="tr-TR" sz="3200" dirty="0">
              <a:latin typeface="Comic Sans MS" panose="030F0702030302020204" pitchFamily="66" charset="0"/>
            </a:endParaRPr>
          </a:p>
        </p:txBody>
      </p:sp>
    </p:spTree>
    <p:extLst>
      <p:ext uri="{BB962C8B-B14F-4D97-AF65-F5344CB8AC3E}">
        <p14:creationId xmlns:p14="http://schemas.microsoft.com/office/powerpoint/2010/main" val="10851889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46841" y="365125"/>
            <a:ext cx="11568933" cy="5841711"/>
          </a:xfrm>
        </p:spPr>
        <p:txBody>
          <a:bodyPr>
            <a:normAutofit fontScale="90000"/>
          </a:bodyPr>
          <a:lstStyle/>
          <a:p>
            <a:pPr marL="91440" lvl="0" indent="-91440" algn="ctr">
              <a:lnSpc>
                <a:spcPct val="100000"/>
              </a:lnSpc>
              <a:spcBef>
                <a:spcPts val="1200"/>
              </a:spcBef>
              <a:spcAft>
                <a:spcPts val="200"/>
              </a:spcAft>
              <a:buClr>
                <a:srgbClr val="1CADE4"/>
              </a:buClr>
              <a:buSzPct val="100000"/>
              <a:buFont typeface="Wingdings" panose="05000000000000000000" pitchFamily="2" charset="2"/>
              <a:buChar char="v"/>
            </a:pPr>
            <a:r>
              <a:rPr lang="tr-TR" sz="2800" dirty="0" smtClean="0">
                <a:latin typeface="+mn-lt"/>
              </a:rPr>
              <a:t/>
            </a:r>
            <a:br>
              <a:rPr lang="tr-TR" sz="2800" dirty="0" smtClean="0">
                <a:latin typeface="+mn-lt"/>
              </a:rPr>
            </a:br>
            <a:r>
              <a:rPr lang="tr-TR" sz="2800" dirty="0">
                <a:latin typeface="+mn-lt"/>
              </a:rPr>
              <a:t/>
            </a:r>
            <a:br>
              <a:rPr lang="tr-TR" sz="2800" dirty="0">
                <a:latin typeface="+mn-lt"/>
              </a:rPr>
            </a:br>
            <a:r>
              <a:rPr lang="tr-TR" sz="2800" dirty="0" smtClean="0">
                <a:latin typeface="+mn-lt"/>
              </a:rPr>
              <a:t/>
            </a:r>
            <a:br>
              <a:rPr lang="tr-TR" sz="2800" dirty="0" smtClean="0">
                <a:latin typeface="+mn-lt"/>
              </a:rPr>
            </a:br>
            <a:r>
              <a:rPr lang="tr-TR" sz="2800" dirty="0">
                <a:latin typeface="+mn-lt"/>
              </a:rPr>
              <a:t/>
            </a:r>
            <a:br>
              <a:rPr lang="tr-TR" sz="2800" dirty="0">
                <a:latin typeface="+mn-lt"/>
              </a:rPr>
            </a:br>
            <a:r>
              <a:rPr lang="tr-TR" sz="3300" dirty="0" smtClean="0">
                <a:latin typeface="Comic Sans MS" panose="030F0702030302020204" pitchFamily="66" charset="0"/>
              </a:rPr>
              <a:t>7- </a:t>
            </a:r>
            <a:r>
              <a:rPr lang="tr-TR" sz="3300" b="1" dirty="0">
                <a:latin typeface="Comic Sans MS" panose="030F0702030302020204" pitchFamily="66" charset="0"/>
              </a:rPr>
              <a:t>DEMOKRATİK </a:t>
            </a:r>
            <a:r>
              <a:rPr lang="tr-TR" sz="3300" b="1" dirty="0" smtClean="0">
                <a:latin typeface="Comic Sans MS" panose="030F0702030302020204" pitchFamily="66" charset="0"/>
              </a:rPr>
              <a:t>AİLE:</a:t>
            </a:r>
            <a:r>
              <a:rPr lang="tr-TR" sz="3300" dirty="0">
                <a:solidFill>
                  <a:prstClr val="black"/>
                </a:solidFill>
                <a:latin typeface="Comic Sans MS" panose="030F0702030302020204" pitchFamily="66" charset="0"/>
              </a:rPr>
              <a:t/>
            </a:r>
            <a:br>
              <a:rPr lang="tr-TR" sz="3300" dirty="0">
                <a:solidFill>
                  <a:prstClr val="black"/>
                </a:solidFill>
                <a:latin typeface="Comic Sans MS" panose="030F0702030302020204" pitchFamily="66" charset="0"/>
              </a:rPr>
            </a:br>
            <a:r>
              <a:rPr lang="tr-TR" sz="3300" dirty="0" smtClean="0">
                <a:solidFill>
                  <a:prstClr val="black"/>
                </a:solidFill>
                <a:latin typeface="Comic Sans MS" panose="030F0702030302020204" pitchFamily="66" charset="0"/>
              </a:rPr>
              <a:t>Okulda</a:t>
            </a:r>
            <a:r>
              <a:rPr kumimoji="0" lang="tr-TR" sz="330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 işbirliğine yatkın,  </a:t>
            </a:r>
            <a:r>
              <a:rPr lang="tr-TR" sz="3300" dirty="0" smtClean="0">
                <a:solidFill>
                  <a:prstClr val="black"/>
                </a:solidFill>
                <a:latin typeface="Comic Sans MS" panose="030F0702030302020204" pitchFamily="66" charset="0"/>
                <a:ea typeface="+mn-ea"/>
                <a:cs typeface="+mn-cs"/>
              </a:rPr>
              <a:t>sosyalleşmiş çocuklardır</a:t>
            </a:r>
            <a:r>
              <a:rPr kumimoji="0" lang="tr-TR" sz="330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 </a:t>
            </a:r>
            <a:br>
              <a:rPr kumimoji="0" lang="tr-TR" sz="330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br>
            <a:r>
              <a:rPr kumimoji="0" lang="tr-TR" sz="330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Arkadaş canlısı ve duygusaldırlar</a:t>
            </a:r>
            <a:r>
              <a:rPr lang="tr-TR" sz="3300" dirty="0" smtClean="0">
                <a:solidFill>
                  <a:prstClr val="black"/>
                </a:solidFill>
                <a:latin typeface="Comic Sans MS" panose="030F0702030302020204" pitchFamily="66" charset="0"/>
                <a:ea typeface="+mn-ea"/>
                <a:cs typeface="+mn-cs"/>
              </a:rPr>
              <a:t>, sınıfta genellikle takım kurucusu olurlar.</a:t>
            </a:r>
            <a:br>
              <a:rPr lang="tr-TR" sz="3300" dirty="0" smtClean="0">
                <a:solidFill>
                  <a:prstClr val="black"/>
                </a:solidFill>
                <a:latin typeface="Comic Sans MS" panose="030F0702030302020204" pitchFamily="66" charset="0"/>
                <a:ea typeface="+mn-ea"/>
                <a:cs typeface="+mn-cs"/>
              </a:rPr>
            </a:br>
            <a:r>
              <a:rPr kumimoji="0" lang="tr-TR" sz="330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Sosyal açıdan dengeli ve mutlu bireylerdir. </a:t>
            </a:r>
            <a:br>
              <a:rPr kumimoji="0" lang="tr-TR" sz="330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br>
            <a:r>
              <a:rPr kumimoji="0" lang="tr-TR" sz="330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Özgüvenleri yüksektir, sorumluluk sahibidirler</a:t>
            </a:r>
            <a:r>
              <a:rPr lang="tr-TR" sz="3300" dirty="0" smtClean="0">
                <a:solidFill>
                  <a:prstClr val="black"/>
                </a:solidFill>
                <a:latin typeface="Comic Sans MS" panose="030F0702030302020204" pitchFamily="66" charset="0"/>
                <a:ea typeface="+mn-ea"/>
                <a:cs typeface="+mn-cs"/>
              </a:rPr>
              <a:t>. Ödevlerini ya da çalışma işini son ana bırakmazlar. </a:t>
            </a:r>
            <a:br>
              <a:rPr lang="tr-TR" sz="3300" dirty="0" smtClean="0">
                <a:solidFill>
                  <a:prstClr val="black"/>
                </a:solidFill>
                <a:latin typeface="Comic Sans MS" panose="030F0702030302020204" pitchFamily="66" charset="0"/>
                <a:ea typeface="+mn-ea"/>
                <a:cs typeface="+mn-cs"/>
              </a:rPr>
            </a:br>
            <a:r>
              <a:rPr lang="tr-TR" sz="3300" dirty="0" smtClean="0">
                <a:solidFill>
                  <a:prstClr val="black"/>
                </a:solidFill>
                <a:latin typeface="Comic Sans MS" panose="030F0702030302020204" pitchFamily="66" charset="0"/>
                <a:ea typeface="+mn-ea"/>
                <a:cs typeface="+mn-cs"/>
              </a:rPr>
              <a:t>Okulun getirdiği bütün sorumlulukları yerine getirirler.</a:t>
            </a:r>
            <a:r>
              <a:rPr kumimoji="0" lang="tr-TR" sz="330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
            </a:r>
            <a:br>
              <a:rPr kumimoji="0" lang="tr-TR" sz="330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br>
            <a:r>
              <a:rPr kumimoji="0" lang="tr-TR" sz="330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Geleceğe yönelik ne istediğini bilen,</a:t>
            </a:r>
            <a:r>
              <a:rPr kumimoji="0" lang="tr-TR" sz="3300" i="0" u="none" strike="noStrike" kern="1200" cap="none" spc="0" normalizeH="0" noProof="0" dirty="0" smtClean="0">
                <a:ln>
                  <a:noFill/>
                </a:ln>
                <a:solidFill>
                  <a:prstClr val="black"/>
                </a:solidFill>
                <a:effectLst/>
                <a:uLnTx/>
                <a:uFillTx/>
                <a:latin typeface="Comic Sans MS" panose="030F0702030302020204" pitchFamily="66" charset="0"/>
                <a:ea typeface="+mn-ea"/>
                <a:cs typeface="+mn-cs"/>
              </a:rPr>
              <a:t> </a:t>
            </a:r>
            <a:r>
              <a:rPr kumimoji="0" lang="tr-TR" sz="3300" i="0" u="none" strike="noStrike" kern="1200" cap="none" spc="0" normalizeH="0" baseline="0" noProof="0" dirty="0" smtClean="0">
                <a:ln>
                  <a:noFill/>
                </a:ln>
                <a:solidFill>
                  <a:prstClr val="black"/>
                </a:solidFill>
                <a:effectLst/>
                <a:uLnTx/>
                <a:uFillTx/>
                <a:latin typeface="Comic Sans MS" panose="030F0702030302020204" pitchFamily="66" charset="0"/>
                <a:ea typeface="+mn-ea"/>
                <a:cs typeface="+mn-cs"/>
              </a:rPr>
              <a:t>belirlediği hedefe yönelik çalışan ve amacına ulaşan </a:t>
            </a:r>
            <a:r>
              <a:rPr lang="tr-TR" sz="3300" kern="1200" noProof="0" dirty="0" smtClean="0">
                <a:solidFill>
                  <a:prstClr val="black"/>
                </a:solidFill>
                <a:latin typeface="Comic Sans MS" panose="030F0702030302020204" pitchFamily="66" charset="0"/>
                <a:ea typeface="+mn-ea"/>
                <a:cs typeface="+mn-cs"/>
              </a:rPr>
              <a:t>b</a:t>
            </a:r>
            <a:r>
              <a:rPr lang="tr-TR" sz="3300" kern="1200" dirty="0" err="1" smtClean="0">
                <a:solidFill>
                  <a:prstClr val="black"/>
                </a:solidFill>
                <a:latin typeface="Comic Sans MS" panose="030F0702030302020204" pitchFamily="66" charset="0"/>
                <a:ea typeface="+mn-ea"/>
                <a:cs typeface="+mn-cs"/>
              </a:rPr>
              <a:t>aşarılı</a:t>
            </a:r>
            <a:r>
              <a:rPr lang="tr-TR" sz="3300" kern="1200" dirty="0" smtClean="0">
                <a:solidFill>
                  <a:prstClr val="black"/>
                </a:solidFill>
                <a:latin typeface="Comic Sans MS" panose="030F0702030302020204" pitchFamily="66" charset="0"/>
                <a:ea typeface="+mn-ea"/>
                <a:cs typeface="+mn-cs"/>
              </a:rPr>
              <a:t> öğrenciler genellikle bu gruptan çıkar.</a:t>
            </a:r>
            <a:r>
              <a:rPr lang="tr-TR" sz="3100" kern="1200" dirty="0" smtClean="0">
                <a:solidFill>
                  <a:prstClr val="black"/>
                </a:solidFill>
                <a:latin typeface="Comic Sans MS" panose="030F0702030302020204" pitchFamily="66" charset="0"/>
                <a:ea typeface="+mn-ea"/>
                <a:cs typeface="+mn-cs"/>
              </a:rPr>
              <a:t/>
            </a:r>
            <a:br>
              <a:rPr lang="tr-TR" sz="3100" kern="1200" dirty="0" smtClean="0">
                <a:solidFill>
                  <a:prstClr val="black"/>
                </a:solidFill>
                <a:latin typeface="Comic Sans MS" panose="030F0702030302020204" pitchFamily="66" charset="0"/>
                <a:ea typeface="+mn-ea"/>
                <a:cs typeface="+mn-cs"/>
              </a:rPr>
            </a:br>
            <a:r>
              <a:rPr kumimoji="0" lang="tr-TR" sz="3100" i="0" u="none" strike="noStrike" kern="1200" cap="none" spc="0" normalizeH="0" baseline="0" noProof="0" dirty="0" smtClean="0">
                <a:ln>
                  <a:noFill/>
                </a:ln>
                <a:solidFill>
                  <a:prstClr val="black"/>
                </a:solidFill>
                <a:effectLst/>
                <a:uLnTx/>
                <a:uFillTx/>
                <a:latin typeface="+mn-lt"/>
                <a:ea typeface="+mn-ea"/>
                <a:cs typeface="+mn-cs"/>
              </a:rPr>
              <a:t/>
            </a:r>
            <a:br>
              <a:rPr kumimoji="0" lang="tr-TR" sz="3100" i="0" u="none" strike="noStrike" kern="1200" cap="none" spc="0" normalizeH="0" baseline="0" noProof="0" dirty="0" smtClean="0">
                <a:ln>
                  <a:noFill/>
                </a:ln>
                <a:solidFill>
                  <a:prstClr val="black"/>
                </a:solidFill>
                <a:effectLst/>
                <a:uLnTx/>
                <a:uFillTx/>
                <a:latin typeface="+mn-lt"/>
                <a:ea typeface="+mn-ea"/>
                <a:cs typeface="+mn-cs"/>
              </a:rPr>
            </a:br>
            <a:r>
              <a:rPr kumimoji="0" lang="tr-TR" sz="3200" i="0" u="none" strike="noStrike" kern="1200" cap="none" spc="0" normalizeH="0" baseline="0" noProof="0" dirty="0" smtClean="0">
                <a:ln>
                  <a:noFill/>
                </a:ln>
                <a:solidFill>
                  <a:prstClr val="black"/>
                </a:solidFill>
                <a:effectLst/>
                <a:uLnTx/>
                <a:uFillTx/>
                <a:latin typeface="+mn-lt"/>
                <a:ea typeface="+mn-ea"/>
                <a:cs typeface="+mn-cs"/>
              </a:rPr>
              <a:t/>
            </a:r>
            <a:br>
              <a:rPr kumimoji="0" lang="tr-TR" sz="3200" i="0" u="none" strike="noStrike" kern="1200" cap="none" spc="0" normalizeH="0" baseline="0" noProof="0" dirty="0" smtClean="0">
                <a:ln>
                  <a:noFill/>
                </a:ln>
                <a:solidFill>
                  <a:prstClr val="black"/>
                </a:solidFill>
                <a:effectLst/>
                <a:uLnTx/>
                <a:uFillTx/>
                <a:latin typeface="+mn-lt"/>
                <a:ea typeface="+mn-ea"/>
                <a:cs typeface="+mn-cs"/>
              </a:rPr>
            </a:br>
            <a:endParaRPr lang="tr-TR" sz="3200" dirty="0">
              <a:latin typeface="+mn-lt"/>
            </a:endParaRPr>
          </a:p>
        </p:txBody>
      </p:sp>
    </p:spTree>
    <p:extLst>
      <p:ext uri="{BB962C8B-B14F-4D97-AF65-F5344CB8AC3E}">
        <p14:creationId xmlns:p14="http://schemas.microsoft.com/office/powerpoint/2010/main" val="29618861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678873"/>
            <a:ext cx="10515600" cy="5816520"/>
          </a:xfrm>
        </p:spPr>
        <p:txBody>
          <a:bodyPr>
            <a:normAutofit fontScale="90000"/>
          </a:bodyPr>
          <a:lstStyle/>
          <a:p>
            <a:pPr algn="ctr"/>
            <a:r>
              <a:rPr lang="tr-TR" sz="3600" b="1" dirty="0">
                <a:solidFill>
                  <a:prstClr val="black"/>
                </a:solidFill>
                <a:latin typeface="Comic Sans MS" panose="030F0702030302020204" pitchFamily="66" charset="0"/>
              </a:rPr>
              <a:t>7- DEMOKRATİK </a:t>
            </a:r>
            <a:r>
              <a:rPr lang="tr-TR" sz="3600" b="1" dirty="0" smtClean="0">
                <a:solidFill>
                  <a:prstClr val="black"/>
                </a:solidFill>
                <a:latin typeface="Comic Sans MS" panose="030F0702030302020204" pitchFamily="66" charset="0"/>
              </a:rPr>
              <a:t>AİLE:</a:t>
            </a:r>
            <a:r>
              <a:rPr lang="tr-TR" sz="3600" b="1" dirty="0">
                <a:solidFill>
                  <a:prstClr val="black"/>
                </a:solidFill>
                <a:latin typeface="Comic Sans MS" panose="030F0702030302020204" pitchFamily="66" charset="0"/>
              </a:rPr>
              <a:t/>
            </a:r>
            <a:br>
              <a:rPr lang="tr-TR" sz="3600" b="1" dirty="0">
                <a:solidFill>
                  <a:prstClr val="black"/>
                </a:solidFill>
                <a:latin typeface="Comic Sans MS" panose="030F0702030302020204" pitchFamily="66" charset="0"/>
              </a:rPr>
            </a:br>
            <a:r>
              <a:rPr lang="tr-TR" sz="3600" dirty="0" smtClean="0">
                <a:solidFill>
                  <a:prstClr val="black"/>
                </a:solidFill>
                <a:latin typeface="Comic Sans MS" panose="030F0702030302020204" pitchFamily="66" charset="0"/>
              </a:rPr>
              <a:t>Farklı yetenek alanlarında kendilerini gösterebilirler.</a:t>
            </a:r>
            <a:br>
              <a:rPr lang="tr-TR" sz="3600" dirty="0" smtClean="0">
                <a:solidFill>
                  <a:prstClr val="black"/>
                </a:solidFill>
                <a:latin typeface="Comic Sans MS" panose="030F0702030302020204" pitchFamily="66" charset="0"/>
              </a:rPr>
            </a:br>
            <a:r>
              <a:rPr lang="tr-TR" sz="3600" dirty="0" smtClean="0">
                <a:solidFill>
                  <a:prstClr val="black"/>
                </a:solidFill>
                <a:latin typeface="Comic Sans MS" panose="030F0702030302020204" pitchFamily="66" charset="0"/>
              </a:rPr>
              <a:t>Kişisel haklarının farkında olup haksızlığa uğradıklarında kendilerini savunabilirler.</a:t>
            </a:r>
            <a:br>
              <a:rPr lang="tr-TR" sz="3600" dirty="0" smtClean="0">
                <a:solidFill>
                  <a:prstClr val="black"/>
                </a:solidFill>
                <a:latin typeface="Comic Sans MS" panose="030F0702030302020204" pitchFamily="66" charset="0"/>
              </a:rPr>
            </a:br>
            <a:r>
              <a:rPr lang="tr-TR" sz="3600" dirty="0" smtClean="0">
                <a:solidFill>
                  <a:prstClr val="black"/>
                </a:solidFill>
                <a:latin typeface="Comic Sans MS" panose="030F0702030302020204" pitchFamily="66" charset="0"/>
              </a:rPr>
              <a:t>Empati gücü yüksek </a:t>
            </a:r>
            <a:r>
              <a:rPr lang="tr-TR" sz="3600" dirty="0">
                <a:solidFill>
                  <a:prstClr val="black"/>
                </a:solidFill>
                <a:latin typeface="Comic Sans MS" panose="030F0702030302020204" pitchFamily="66" charset="0"/>
              </a:rPr>
              <a:t>çocuklardır.</a:t>
            </a:r>
            <a:br>
              <a:rPr lang="tr-TR" sz="3600" dirty="0">
                <a:solidFill>
                  <a:prstClr val="black"/>
                </a:solidFill>
                <a:latin typeface="Comic Sans MS" panose="030F0702030302020204" pitchFamily="66" charset="0"/>
              </a:rPr>
            </a:br>
            <a:r>
              <a:rPr lang="tr-TR" sz="3600" dirty="0">
                <a:solidFill>
                  <a:prstClr val="black"/>
                </a:solidFill>
                <a:latin typeface="Comic Sans MS" panose="030F0702030302020204" pitchFamily="66" charset="0"/>
              </a:rPr>
              <a:t>Kendine ve başkalarına güvenir bu yüzden lider durumundaki çocuklardır.</a:t>
            </a:r>
            <a:br>
              <a:rPr lang="tr-TR" sz="3600" dirty="0">
                <a:solidFill>
                  <a:prstClr val="black"/>
                </a:solidFill>
                <a:latin typeface="Comic Sans MS" panose="030F0702030302020204" pitchFamily="66" charset="0"/>
              </a:rPr>
            </a:br>
            <a:r>
              <a:rPr lang="tr-TR" sz="3600" dirty="0">
                <a:solidFill>
                  <a:prstClr val="black"/>
                </a:solidFill>
                <a:latin typeface="Comic Sans MS" panose="030F0702030302020204" pitchFamily="66" charset="0"/>
              </a:rPr>
              <a:t>Üretken  ve bağımsızdır, akademik konularda farklı bakış açısıyla kendini ortaya koyar.</a:t>
            </a:r>
            <a:br>
              <a:rPr lang="tr-TR" sz="3600" dirty="0">
                <a:solidFill>
                  <a:prstClr val="black"/>
                </a:solidFill>
                <a:latin typeface="Comic Sans MS" panose="030F0702030302020204" pitchFamily="66" charset="0"/>
              </a:rPr>
            </a:br>
            <a:r>
              <a:rPr lang="tr-TR" sz="3600" dirty="0">
                <a:solidFill>
                  <a:prstClr val="black"/>
                </a:solidFill>
                <a:latin typeface="Comic Sans MS" panose="030F0702030302020204" pitchFamily="66" charset="0"/>
              </a:rPr>
              <a:t>Kurallara ve otoriteye saygı duyar. Genellikle okulun örnek çocuğudur</a:t>
            </a:r>
            <a:r>
              <a:rPr lang="tr-TR" sz="3600" dirty="0" smtClean="0">
                <a:solidFill>
                  <a:prstClr val="black"/>
                </a:solidFill>
                <a:latin typeface="Comic Sans MS" panose="030F0702030302020204" pitchFamily="66" charset="0"/>
              </a:rPr>
              <a:t>.</a:t>
            </a:r>
            <a:endParaRPr lang="tr-TR" dirty="0">
              <a:latin typeface="+mn-lt"/>
            </a:endParaRPr>
          </a:p>
        </p:txBody>
      </p:sp>
    </p:spTree>
    <p:extLst>
      <p:ext uri="{BB962C8B-B14F-4D97-AF65-F5344CB8AC3E}">
        <p14:creationId xmlns:p14="http://schemas.microsoft.com/office/powerpoint/2010/main" val="3932218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357188" y="365125"/>
            <a:ext cx="11430000" cy="5635625"/>
          </a:xfrm>
        </p:spPr>
        <p:txBody>
          <a:bodyPr>
            <a:normAutofit/>
          </a:bodyPr>
          <a:lstStyle/>
          <a:p>
            <a:pPr algn="ctr"/>
            <a:r>
              <a:rPr lang="tr-TR" sz="4000" dirty="0" smtClean="0">
                <a:latin typeface="Comic Sans MS" panose="030F0702030302020204" pitchFamily="66" charset="0"/>
              </a:rPr>
              <a:t>Şimdi sizlerle zamanda yolculuk yapalım… </a:t>
            </a:r>
            <a:br>
              <a:rPr lang="tr-TR" sz="4000" dirty="0" smtClean="0">
                <a:latin typeface="Comic Sans MS" panose="030F0702030302020204" pitchFamily="66" charset="0"/>
              </a:rPr>
            </a:br>
            <a:r>
              <a:rPr lang="tr-TR" sz="4000" dirty="0">
                <a:latin typeface="Comic Sans MS" panose="030F0702030302020204" pitchFamily="66" charset="0"/>
              </a:rPr>
              <a:t/>
            </a:r>
            <a:br>
              <a:rPr lang="tr-TR" sz="4000" dirty="0">
                <a:latin typeface="Comic Sans MS" panose="030F0702030302020204" pitchFamily="66" charset="0"/>
              </a:rPr>
            </a:br>
            <a:r>
              <a:rPr lang="tr-TR" sz="4000" dirty="0" smtClean="0">
                <a:latin typeface="Comic Sans MS" panose="030F0702030302020204" pitchFamily="66" charset="0"/>
              </a:rPr>
              <a:t>Birazdan size sunacağım örnekleri,  çocukluk yıllarınızda ebeveynlerinizle ve  şimdiki zamanda </a:t>
            </a:r>
            <a:r>
              <a:rPr lang="tr-TR" sz="4000" dirty="0" smtClean="0">
                <a:latin typeface="Comic Sans MS" panose="030F0702030302020204" pitchFamily="66" charset="0"/>
              </a:rPr>
              <a:t>«birlikte </a:t>
            </a:r>
            <a:r>
              <a:rPr lang="tr-TR" sz="4000" dirty="0" smtClean="0">
                <a:latin typeface="Comic Sans MS" panose="030F0702030302020204" pitchFamily="66" charset="0"/>
              </a:rPr>
              <a:t>olduğunuz insanlarla»</a:t>
            </a:r>
            <a:br>
              <a:rPr lang="tr-TR" sz="4000" dirty="0" smtClean="0">
                <a:latin typeface="Comic Sans MS" panose="030F0702030302020204" pitchFamily="66" charset="0"/>
              </a:rPr>
            </a:br>
            <a:r>
              <a:rPr lang="tr-TR" sz="4000" dirty="0" smtClean="0">
                <a:latin typeface="Comic Sans MS" panose="030F0702030302020204" pitchFamily="66" charset="0"/>
              </a:rPr>
              <a:t> yaşadığınızı hayal edin.</a:t>
            </a:r>
            <a:endParaRPr lang="tr-TR" sz="4000" dirty="0">
              <a:latin typeface="Comic Sans MS" panose="030F0702030302020204" pitchFamily="66" charset="0"/>
            </a:endParaRPr>
          </a:p>
        </p:txBody>
      </p:sp>
    </p:spTree>
    <p:extLst>
      <p:ext uri="{BB962C8B-B14F-4D97-AF65-F5344CB8AC3E}">
        <p14:creationId xmlns:p14="http://schemas.microsoft.com/office/powerpoint/2010/main" val="3952785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14349" y="485775"/>
            <a:ext cx="11258551" cy="5843588"/>
          </a:xfrm>
        </p:spPr>
        <p:txBody>
          <a:bodyPr>
            <a:normAutofit fontScale="90000"/>
          </a:bodyPr>
          <a:lstStyle/>
          <a:p>
            <a:pPr algn="ctr"/>
            <a:r>
              <a:rPr lang="tr-TR" sz="3600" dirty="0" smtClean="0"/>
              <a:t>     </a:t>
            </a:r>
            <a:br>
              <a:rPr lang="tr-TR" sz="3600" dirty="0" smtClean="0"/>
            </a:br>
            <a:r>
              <a:rPr lang="tr-TR" sz="3600" dirty="0"/>
              <a:t/>
            </a:r>
            <a:br>
              <a:rPr lang="tr-TR" sz="3600" dirty="0"/>
            </a:br>
            <a:r>
              <a:rPr lang="tr-TR" sz="3600" dirty="0" smtClean="0"/>
              <a:t/>
            </a:r>
            <a:br>
              <a:rPr lang="tr-TR" sz="3600" dirty="0" smtClean="0"/>
            </a:br>
            <a:r>
              <a:rPr lang="tr-TR" sz="3600" dirty="0" smtClean="0"/>
              <a:t/>
            </a:r>
            <a:br>
              <a:rPr lang="tr-TR" sz="3600" dirty="0" smtClean="0"/>
            </a:br>
            <a:r>
              <a:rPr lang="tr-TR" dirty="0" smtClean="0">
                <a:latin typeface="Comic Sans MS" panose="030F0702030302020204" pitchFamily="66" charset="0"/>
              </a:rPr>
              <a:t>1- Attığınız her adımda sizin adınıza düşünen, karar veren ve uygulayan ebeveyne sahipsiniz. Dışarı çıkarken giyeceğiniz giysiden, arkadaşlık ilişkisi kuracağınız kişiye, sevdiğiniz yiyeceğe ve buna benzer birçok şeye sizi «korumak adına» onlar karar versinler…</a:t>
            </a:r>
            <a:br>
              <a:rPr lang="tr-TR" dirty="0" smtClean="0">
                <a:latin typeface="Comic Sans MS" panose="030F0702030302020204" pitchFamily="66" charset="0"/>
              </a:rPr>
            </a:br>
            <a:r>
              <a:rPr lang="tr-TR" dirty="0">
                <a:latin typeface="Comic Sans MS" panose="030F0702030302020204" pitchFamily="66" charset="0"/>
              </a:rPr>
              <a:t/>
            </a:r>
            <a:br>
              <a:rPr lang="tr-TR" dirty="0">
                <a:latin typeface="Comic Sans MS" panose="030F0702030302020204" pitchFamily="66" charset="0"/>
              </a:rPr>
            </a:br>
            <a:r>
              <a:rPr lang="tr-TR" dirty="0" smtClean="0">
                <a:latin typeface="Comic Sans MS" panose="030F0702030302020204" pitchFamily="66" charset="0"/>
              </a:rPr>
              <a:t/>
            </a:r>
            <a:br>
              <a:rPr lang="tr-TR" dirty="0" smtClean="0">
                <a:latin typeface="Comic Sans MS" panose="030F0702030302020204" pitchFamily="66" charset="0"/>
              </a:rPr>
            </a:br>
            <a:r>
              <a:rPr lang="tr-TR" b="1" dirty="0" smtClean="0">
                <a:solidFill>
                  <a:srgbClr val="FF0000"/>
                </a:solidFill>
                <a:latin typeface="Comic Sans MS" panose="030F0702030302020204" pitchFamily="66" charset="0"/>
              </a:rPr>
              <a:t>Hisleriniz nedir?</a:t>
            </a:r>
            <a:r>
              <a:rPr lang="tr-TR" b="1" dirty="0">
                <a:solidFill>
                  <a:srgbClr val="FF0000"/>
                </a:solidFill>
                <a:latin typeface="Comic Sans MS" panose="030F0702030302020204" pitchFamily="66" charset="0"/>
              </a:rPr>
              <a:t/>
            </a:r>
            <a:br>
              <a:rPr lang="tr-TR" b="1" dirty="0">
                <a:solidFill>
                  <a:srgbClr val="FF0000"/>
                </a:solidFill>
                <a:latin typeface="Comic Sans MS" panose="030F0702030302020204" pitchFamily="66" charset="0"/>
              </a:rPr>
            </a:br>
            <a:r>
              <a:rPr lang="tr-TR" sz="4900" dirty="0" smtClean="0">
                <a:latin typeface="+mn-lt"/>
              </a:rPr>
              <a:t/>
            </a:r>
            <a:br>
              <a:rPr lang="tr-TR" sz="4900" dirty="0" smtClean="0">
                <a:latin typeface="+mn-lt"/>
              </a:rPr>
            </a:br>
            <a:r>
              <a:rPr lang="tr-TR" sz="4900" dirty="0" smtClean="0"/>
              <a:t/>
            </a:r>
            <a:br>
              <a:rPr lang="tr-TR" sz="4900" dirty="0" smtClean="0"/>
            </a:br>
            <a:endParaRPr lang="tr-TR" sz="4900" dirty="0"/>
          </a:p>
        </p:txBody>
      </p:sp>
    </p:spTree>
    <p:extLst>
      <p:ext uri="{BB962C8B-B14F-4D97-AF65-F5344CB8AC3E}">
        <p14:creationId xmlns:p14="http://schemas.microsoft.com/office/powerpoint/2010/main" val="26542155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149850"/>
          </a:xfrm>
        </p:spPr>
        <p:txBody>
          <a:bodyPr>
            <a:normAutofit fontScale="90000"/>
          </a:bodyPr>
          <a:lstStyle/>
          <a:p>
            <a:pPr algn="ctr"/>
            <a:r>
              <a:rPr lang="tr-TR" dirty="0" smtClean="0"/>
              <a:t/>
            </a:r>
            <a:br>
              <a:rPr lang="tr-TR" dirty="0" smtClean="0"/>
            </a:br>
            <a:r>
              <a:rPr lang="tr-TR" dirty="0" smtClean="0">
                <a:latin typeface="Comic Sans MS" panose="030F0702030302020204" pitchFamily="66" charset="0"/>
              </a:rPr>
              <a:t>2 - Hiçbir söz hakkına sahip olmadığınızı, önceden konulmuş bütün kurallara harfiyen uymak zorunda olduğunuzu ve uymadığınızda ağır cezalara maruz kaldığınızı, sık sık </a:t>
            </a:r>
            <a:r>
              <a:rPr lang="tr-TR" dirty="0" smtClean="0">
                <a:latin typeface="Comic Sans MS" panose="030F0702030302020204" pitchFamily="66" charset="0"/>
              </a:rPr>
              <a:t>eleştirilip, </a:t>
            </a:r>
            <a:r>
              <a:rPr lang="tr-TR" dirty="0" smtClean="0">
                <a:latin typeface="Comic Sans MS" panose="030F0702030302020204" pitchFamily="66" charset="0"/>
              </a:rPr>
              <a:t>aşağılandığınızı düşünün.</a:t>
            </a:r>
            <a:br>
              <a:rPr lang="tr-TR" dirty="0" smtClean="0">
                <a:latin typeface="Comic Sans MS" panose="030F0702030302020204" pitchFamily="66" charset="0"/>
              </a:rPr>
            </a:br>
            <a:r>
              <a:rPr lang="tr-TR" dirty="0">
                <a:latin typeface="Comic Sans MS" panose="030F0702030302020204" pitchFamily="66" charset="0"/>
              </a:rPr>
              <a:t/>
            </a:r>
            <a:br>
              <a:rPr lang="tr-TR" dirty="0">
                <a:latin typeface="Comic Sans MS" panose="030F0702030302020204" pitchFamily="66" charset="0"/>
              </a:rPr>
            </a:br>
            <a:r>
              <a:rPr lang="tr-TR" b="1" dirty="0">
                <a:solidFill>
                  <a:srgbClr val="FF0000"/>
                </a:solidFill>
                <a:latin typeface="Comic Sans MS" panose="030F0702030302020204" pitchFamily="66" charset="0"/>
              </a:rPr>
              <a:t>Hisleriniz nedir</a:t>
            </a:r>
            <a:r>
              <a:rPr lang="tr-TR" b="1" dirty="0" smtClean="0">
                <a:solidFill>
                  <a:srgbClr val="FF0000"/>
                </a:solidFill>
                <a:latin typeface="Comic Sans MS" panose="030F0702030302020204" pitchFamily="66" charset="0"/>
              </a:rPr>
              <a:t>?</a:t>
            </a:r>
            <a:endParaRPr lang="tr-TR" b="1"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18589030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14338" y="457199"/>
            <a:ext cx="10960244" cy="5860473"/>
          </a:xfrm>
        </p:spPr>
        <p:txBody>
          <a:bodyPr>
            <a:normAutofit fontScale="90000"/>
          </a:bodyPr>
          <a:lstStyle/>
          <a:p>
            <a:pPr algn="ctr"/>
            <a:r>
              <a:rPr lang="tr-TR" dirty="0" smtClean="0"/>
              <a:t/>
            </a:r>
            <a:br>
              <a:rPr lang="tr-TR" dirty="0" smtClean="0"/>
            </a:br>
            <a:r>
              <a:rPr lang="tr-TR" dirty="0"/>
              <a:t/>
            </a:r>
            <a:br>
              <a:rPr lang="tr-TR" dirty="0"/>
            </a:br>
            <a:r>
              <a:rPr lang="tr-TR" dirty="0" smtClean="0"/>
              <a:t/>
            </a:r>
            <a:br>
              <a:rPr lang="tr-TR" dirty="0" smtClean="0"/>
            </a:br>
            <a:r>
              <a:rPr lang="tr-TR" dirty="0"/>
              <a:t/>
            </a:r>
            <a:br>
              <a:rPr lang="tr-TR" dirty="0"/>
            </a:br>
            <a:r>
              <a:rPr lang="tr-TR" dirty="0" smtClean="0"/>
              <a:t/>
            </a:r>
            <a:br>
              <a:rPr lang="tr-TR" dirty="0" smtClean="0"/>
            </a:br>
            <a:r>
              <a:rPr lang="tr-TR" dirty="0"/>
              <a:t/>
            </a:r>
            <a:br>
              <a:rPr lang="tr-TR" dirty="0"/>
            </a:br>
            <a:r>
              <a:rPr lang="tr-TR" dirty="0" smtClean="0"/>
              <a:t/>
            </a:r>
            <a:br>
              <a:rPr lang="tr-TR" dirty="0" smtClean="0"/>
            </a:br>
            <a:r>
              <a:rPr lang="tr-TR" dirty="0"/>
              <a:t/>
            </a:r>
            <a:br>
              <a:rPr lang="tr-TR" dirty="0"/>
            </a:br>
            <a:r>
              <a:rPr lang="tr-TR" dirty="0" smtClean="0"/>
              <a:t>         </a:t>
            </a:r>
            <a:br>
              <a:rPr lang="tr-TR" dirty="0" smtClean="0"/>
            </a:br>
            <a:r>
              <a:rPr lang="tr-TR" dirty="0">
                <a:latin typeface="+mn-lt"/>
              </a:rPr>
              <a:t>       </a:t>
            </a:r>
            <a:r>
              <a:rPr lang="tr-TR" dirty="0" smtClean="0">
                <a:latin typeface="+mn-lt"/>
              </a:rPr>
              <a:t/>
            </a:r>
            <a:br>
              <a:rPr lang="tr-TR" dirty="0" smtClean="0">
                <a:latin typeface="+mn-lt"/>
              </a:rPr>
            </a:br>
            <a:r>
              <a:rPr lang="tr-TR" dirty="0">
                <a:latin typeface="+mn-lt"/>
              </a:rPr>
              <a:t/>
            </a:r>
            <a:br>
              <a:rPr lang="tr-TR" dirty="0">
                <a:latin typeface="+mn-lt"/>
              </a:rPr>
            </a:br>
            <a:r>
              <a:rPr lang="tr-TR" dirty="0" smtClean="0">
                <a:latin typeface="Comic Sans MS" panose="030F0702030302020204" pitchFamily="66" charset="0"/>
              </a:rPr>
              <a:t>3- </a:t>
            </a:r>
            <a:r>
              <a:rPr lang="tr-TR" dirty="0" smtClean="0">
                <a:latin typeface="Comic Sans MS" panose="030F0702030302020204" pitchFamily="66" charset="0"/>
              </a:rPr>
              <a:t>Her </a:t>
            </a:r>
            <a:r>
              <a:rPr lang="tr-TR" dirty="0">
                <a:latin typeface="Comic Sans MS" panose="030F0702030302020204" pitchFamily="66" charset="0"/>
              </a:rPr>
              <a:t>dediğinizin  emir niteliği taşıdığını; ebeveynlerinizin neyi yapıp yapmayacağına sizin karar verdiğinizi</a:t>
            </a:r>
            <a:r>
              <a:rPr lang="tr-TR" dirty="0" smtClean="0">
                <a:latin typeface="Comic Sans MS" panose="030F0702030302020204" pitchFamily="66" charset="0"/>
              </a:rPr>
              <a:t>, her tür  </a:t>
            </a:r>
            <a:r>
              <a:rPr lang="tr-TR" dirty="0">
                <a:latin typeface="Comic Sans MS" panose="030F0702030302020204" pitchFamily="66" charset="0"/>
              </a:rPr>
              <a:t>aşırı hareket ve davranış </a:t>
            </a:r>
            <a:r>
              <a:rPr lang="tr-TR" dirty="0" smtClean="0">
                <a:latin typeface="Comic Sans MS" panose="030F0702030302020204" pitchFamily="66" charset="0"/>
              </a:rPr>
              <a:t>serbestliğinizin olduğunu, kuralsız yaşadığınızı, yanlışlarınıza müdahale </a:t>
            </a:r>
            <a:r>
              <a:rPr lang="tr-TR" dirty="0" smtClean="0">
                <a:latin typeface="Comic Sans MS" panose="030F0702030302020204" pitchFamily="66" charset="0"/>
              </a:rPr>
              <a:t>edilmediğini, </a:t>
            </a:r>
            <a:r>
              <a:rPr lang="tr-TR" dirty="0" smtClean="0">
                <a:latin typeface="Comic Sans MS" panose="030F0702030302020204" pitchFamily="66" charset="0"/>
              </a:rPr>
              <a:t>sayısız haklarınızın olduğunu ve sizden sorumluluk gerektirecek görev beklentisinin olmadığını düşünün.</a:t>
            </a:r>
            <a:br>
              <a:rPr lang="tr-TR" dirty="0" smtClean="0">
                <a:latin typeface="Comic Sans MS" panose="030F0702030302020204" pitchFamily="66" charset="0"/>
              </a:rPr>
            </a:br>
            <a:r>
              <a:rPr lang="tr-TR" dirty="0" smtClean="0">
                <a:latin typeface="Comic Sans MS" panose="030F0702030302020204" pitchFamily="66" charset="0"/>
              </a:rPr>
              <a:t>         </a:t>
            </a:r>
            <a:r>
              <a:rPr lang="tr-TR" dirty="0">
                <a:latin typeface="Comic Sans MS" panose="030F0702030302020204" pitchFamily="66" charset="0"/>
              </a:rPr>
              <a:t/>
            </a:r>
            <a:br>
              <a:rPr lang="tr-TR" dirty="0">
                <a:latin typeface="Comic Sans MS" panose="030F0702030302020204" pitchFamily="66" charset="0"/>
              </a:rPr>
            </a:br>
            <a:r>
              <a:rPr lang="tr-TR" b="1" dirty="0">
                <a:solidFill>
                  <a:srgbClr val="FF0000"/>
                </a:solidFill>
                <a:latin typeface="Comic Sans MS" panose="030F0702030302020204" pitchFamily="66" charset="0"/>
              </a:rPr>
              <a:t>Hisleriniz nedir?</a:t>
            </a:r>
            <a:br>
              <a:rPr lang="tr-TR" b="1" dirty="0">
                <a:solidFill>
                  <a:srgbClr val="FF0000"/>
                </a:solidFill>
                <a:latin typeface="Comic Sans MS" panose="030F0702030302020204" pitchFamily="66" charset="0"/>
              </a:rPr>
            </a:br>
            <a:r>
              <a:rPr lang="tr-TR" dirty="0" smtClean="0"/>
              <a:t/>
            </a:r>
            <a:br>
              <a:rPr lang="tr-TR" dirty="0" smtClean="0"/>
            </a:br>
            <a:r>
              <a:rPr lang="tr-TR" dirty="0"/>
              <a:t/>
            </a:r>
            <a:br>
              <a:rPr lang="tr-TR" dirty="0"/>
            </a:br>
            <a:r>
              <a:rPr lang="tr-TR" dirty="0" smtClean="0"/>
              <a:t/>
            </a:r>
            <a:br>
              <a:rPr lang="tr-TR" dirty="0" smtClean="0"/>
            </a:br>
            <a:r>
              <a:rPr lang="tr-TR" dirty="0"/>
              <a:t/>
            </a:r>
            <a:br>
              <a:rPr lang="tr-TR" dirty="0"/>
            </a:br>
            <a:r>
              <a:rPr lang="tr-TR" dirty="0" smtClean="0"/>
              <a:t/>
            </a:r>
            <a:br>
              <a:rPr lang="tr-TR" dirty="0" smtClean="0"/>
            </a:br>
            <a:r>
              <a:rPr lang="tr-TR" dirty="0"/>
              <a:t/>
            </a:r>
            <a:br>
              <a:rPr lang="tr-TR" dirty="0"/>
            </a:br>
            <a:r>
              <a:rPr lang="tr-TR" dirty="0" smtClean="0"/>
              <a:t/>
            </a:r>
            <a:br>
              <a:rPr lang="tr-TR" dirty="0" smtClean="0"/>
            </a:br>
            <a:r>
              <a:rPr lang="tr-TR" dirty="0"/>
              <a:t/>
            </a:r>
            <a:br>
              <a:rPr lang="tr-TR" dirty="0"/>
            </a:br>
            <a:r>
              <a:rPr lang="tr-TR" dirty="0"/>
              <a:t/>
            </a:r>
            <a:br>
              <a:rPr lang="tr-TR" dirty="0"/>
            </a:br>
            <a:r>
              <a:rPr lang="tr-TR" dirty="0"/>
              <a:t/>
            </a:r>
            <a:br>
              <a:rPr lang="tr-TR" dirty="0"/>
            </a:br>
            <a:endParaRPr lang="tr-TR" dirty="0"/>
          </a:p>
        </p:txBody>
      </p:sp>
    </p:spTree>
    <p:extLst>
      <p:ext uri="{BB962C8B-B14F-4D97-AF65-F5344CB8AC3E}">
        <p14:creationId xmlns:p14="http://schemas.microsoft.com/office/powerpoint/2010/main" val="35771696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914400"/>
            <a:ext cx="10515600" cy="5429250"/>
          </a:xfrm>
        </p:spPr>
        <p:txBody>
          <a:bodyPr>
            <a:normAutofit fontScale="90000"/>
          </a:bodyPr>
          <a:lstStyle/>
          <a:p>
            <a:pPr algn="ctr"/>
            <a:r>
              <a:rPr lang="tr-TR" dirty="0" smtClean="0">
                <a:latin typeface="Comic Sans MS" panose="030F0702030302020204" pitchFamily="66" charset="0"/>
              </a:rPr>
              <a:t/>
            </a:r>
            <a:br>
              <a:rPr lang="tr-TR" dirty="0" smtClean="0">
                <a:latin typeface="Comic Sans MS" panose="030F0702030302020204" pitchFamily="66" charset="0"/>
              </a:rPr>
            </a:br>
            <a:r>
              <a:rPr lang="tr-TR" dirty="0" smtClean="0">
                <a:latin typeface="Comic Sans MS" panose="030F0702030302020204" pitchFamily="66" charset="0"/>
              </a:rPr>
              <a:t>4- </a:t>
            </a:r>
            <a:r>
              <a:rPr lang="tr-TR" dirty="0" smtClean="0">
                <a:latin typeface="Comic Sans MS" panose="030F0702030302020204" pitchFamily="66" charset="0"/>
              </a:rPr>
              <a:t>Yaptığınız basit bir yanlışın bazen çok büyük   cezalar almanıza sebep </a:t>
            </a:r>
            <a:r>
              <a:rPr lang="tr-TR" dirty="0" smtClean="0">
                <a:latin typeface="Comic Sans MS" panose="030F0702030302020204" pitchFamily="66" charset="0"/>
              </a:rPr>
              <a:t>olduğunu, </a:t>
            </a:r>
            <a:r>
              <a:rPr lang="tr-TR" dirty="0" smtClean="0">
                <a:latin typeface="Comic Sans MS" panose="030F0702030302020204" pitchFamily="66" charset="0"/>
              </a:rPr>
              <a:t>bazen </a:t>
            </a:r>
            <a:r>
              <a:rPr lang="tr-TR" dirty="0" smtClean="0">
                <a:latin typeface="Comic Sans MS" panose="030F0702030302020204" pitchFamily="66" charset="0"/>
              </a:rPr>
              <a:t>görülmediğini, </a:t>
            </a:r>
            <a:r>
              <a:rPr lang="tr-TR" dirty="0" smtClean="0">
                <a:latin typeface="Comic Sans MS" panose="030F0702030302020204" pitchFamily="66" charset="0"/>
              </a:rPr>
              <a:t>elde </a:t>
            </a:r>
            <a:r>
              <a:rPr lang="tr-TR" dirty="0" smtClean="0">
                <a:latin typeface="Comic Sans MS" panose="030F0702030302020204" pitchFamily="66" charset="0"/>
              </a:rPr>
              <a:t>ettiğiniz </a:t>
            </a:r>
            <a:r>
              <a:rPr lang="tr-TR" dirty="0" smtClean="0">
                <a:latin typeface="Comic Sans MS" panose="030F0702030302020204" pitchFamily="66" charset="0"/>
              </a:rPr>
              <a:t>başarıların bazen çok </a:t>
            </a:r>
            <a:r>
              <a:rPr lang="tr-TR" dirty="0" smtClean="0">
                <a:latin typeface="Comic Sans MS" panose="030F0702030302020204" pitchFamily="66" charset="0"/>
              </a:rPr>
              <a:t>abartıldığını, </a:t>
            </a:r>
            <a:r>
              <a:rPr lang="tr-TR" dirty="0" smtClean="0">
                <a:latin typeface="Comic Sans MS" panose="030F0702030302020204" pitchFamily="66" charset="0"/>
              </a:rPr>
              <a:t>bazen hiç fark edilmediğini</a:t>
            </a:r>
            <a:r>
              <a:rPr lang="tr-TR" dirty="0">
                <a:latin typeface="Comic Sans MS" panose="030F0702030302020204" pitchFamily="66" charset="0"/>
              </a:rPr>
              <a:t>, ödül ve </a:t>
            </a:r>
            <a:r>
              <a:rPr lang="tr-TR" dirty="0" smtClean="0">
                <a:latin typeface="Comic Sans MS" panose="030F0702030302020204" pitchFamily="66" charset="0"/>
              </a:rPr>
              <a:t>cezanın ayrımına karar veremediğinizi düşünün… </a:t>
            </a:r>
            <a:br>
              <a:rPr lang="tr-TR" dirty="0" smtClean="0">
                <a:latin typeface="Comic Sans MS" panose="030F0702030302020204" pitchFamily="66" charset="0"/>
              </a:rPr>
            </a:br>
            <a:r>
              <a:rPr lang="tr-TR" dirty="0">
                <a:latin typeface="Comic Sans MS" panose="030F0702030302020204" pitchFamily="66" charset="0"/>
              </a:rPr>
              <a:t/>
            </a:r>
            <a:br>
              <a:rPr lang="tr-TR" dirty="0">
                <a:latin typeface="Comic Sans MS" panose="030F0702030302020204" pitchFamily="66" charset="0"/>
              </a:rPr>
            </a:br>
            <a:r>
              <a:rPr lang="tr-TR" dirty="0" smtClean="0">
                <a:latin typeface="Comic Sans MS" panose="030F0702030302020204" pitchFamily="66" charset="0"/>
              </a:rPr>
              <a:t/>
            </a:r>
            <a:br>
              <a:rPr lang="tr-TR" dirty="0" smtClean="0">
                <a:latin typeface="Comic Sans MS" panose="030F0702030302020204" pitchFamily="66" charset="0"/>
              </a:rPr>
            </a:br>
            <a:r>
              <a:rPr lang="tr-TR" b="1" dirty="0" smtClean="0">
                <a:solidFill>
                  <a:srgbClr val="FF0000"/>
                </a:solidFill>
                <a:latin typeface="Comic Sans MS" panose="030F0702030302020204" pitchFamily="66" charset="0"/>
              </a:rPr>
              <a:t>Hisleriniz </a:t>
            </a:r>
            <a:r>
              <a:rPr lang="tr-TR" b="1" dirty="0">
                <a:solidFill>
                  <a:srgbClr val="FF0000"/>
                </a:solidFill>
                <a:latin typeface="Comic Sans MS" panose="030F0702030302020204" pitchFamily="66" charset="0"/>
              </a:rPr>
              <a:t>nedir?</a:t>
            </a:r>
            <a:br>
              <a:rPr lang="tr-TR" b="1" dirty="0">
                <a:solidFill>
                  <a:srgbClr val="FF0000"/>
                </a:solidFill>
                <a:latin typeface="Comic Sans MS" panose="030F0702030302020204" pitchFamily="66" charset="0"/>
              </a:rPr>
            </a:br>
            <a:endParaRPr lang="tr-TR" b="1"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23780533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907088"/>
          </a:xfrm>
        </p:spPr>
        <p:txBody>
          <a:bodyPr>
            <a:normAutofit/>
          </a:bodyPr>
          <a:lstStyle/>
          <a:p>
            <a:pPr algn="ctr"/>
            <a:r>
              <a:rPr lang="tr-TR" sz="4000" dirty="0" smtClean="0">
                <a:latin typeface="Comic Sans MS" panose="030F0702030302020204" pitchFamily="66" charset="0"/>
              </a:rPr>
              <a:t>5- Çevrenizdekilerin sizden; tüm yetenek alanlarında, girdiğiniz bütün </a:t>
            </a:r>
            <a:r>
              <a:rPr lang="tr-TR" sz="4000" dirty="0" smtClean="0">
                <a:latin typeface="Comic Sans MS" panose="030F0702030302020204" pitchFamily="66" charset="0"/>
              </a:rPr>
              <a:t>yarışmalarda, </a:t>
            </a:r>
            <a:r>
              <a:rPr lang="tr-TR" sz="4000" dirty="0" smtClean="0">
                <a:latin typeface="Comic Sans MS" panose="030F0702030302020204" pitchFamily="66" charset="0"/>
              </a:rPr>
              <a:t>sınavlarda «derece yapmak zorunda olduğunuzu» istediklerini düşünün.</a:t>
            </a:r>
            <a:br>
              <a:rPr lang="tr-TR" sz="4000" dirty="0" smtClean="0">
                <a:latin typeface="Comic Sans MS" panose="030F0702030302020204" pitchFamily="66" charset="0"/>
              </a:rPr>
            </a:br>
            <a:r>
              <a:rPr lang="tr-TR" sz="4000" dirty="0" smtClean="0">
                <a:latin typeface="Comic Sans MS" panose="030F0702030302020204" pitchFamily="66" charset="0"/>
              </a:rPr>
              <a:t/>
            </a:r>
            <a:br>
              <a:rPr lang="tr-TR" sz="4000" dirty="0" smtClean="0">
                <a:latin typeface="Comic Sans MS" panose="030F0702030302020204" pitchFamily="66" charset="0"/>
              </a:rPr>
            </a:br>
            <a:r>
              <a:rPr lang="tr-TR" sz="4000" dirty="0">
                <a:latin typeface="Comic Sans MS" panose="030F0702030302020204" pitchFamily="66" charset="0"/>
              </a:rPr>
              <a:t/>
            </a:r>
            <a:br>
              <a:rPr lang="tr-TR" sz="4000" dirty="0">
                <a:latin typeface="Comic Sans MS" panose="030F0702030302020204" pitchFamily="66" charset="0"/>
              </a:rPr>
            </a:br>
            <a:r>
              <a:rPr lang="tr-TR" sz="4000" b="1" dirty="0">
                <a:solidFill>
                  <a:srgbClr val="FF0000"/>
                </a:solidFill>
                <a:latin typeface="Comic Sans MS" panose="030F0702030302020204" pitchFamily="66" charset="0"/>
              </a:rPr>
              <a:t>Hisleriniz nedir?</a:t>
            </a:r>
            <a:br>
              <a:rPr lang="tr-TR" sz="4000" b="1" dirty="0">
                <a:solidFill>
                  <a:srgbClr val="FF0000"/>
                </a:solidFill>
                <a:latin typeface="Comic Sans MS" panose="030F0702030302020204" pitchFamily="66" charset="0"/>
              </a:rPr>
            </a:br>
            <a:endParaRPr lang="tr-TR" sz="4000" b="1"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6135642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019909"/>
          </a:xfrm>
        </p:spPr>
        <p:txBody>
          <a:bodyPr>
            <a:normAutofit/>
          </a:bodyPr>
          <a:lstStyle/>
          <a:p>
            <a:pPr algn="ctr"/>
            <a:r>
              <a:rPr lang="tr-TR" sz="4000" dirty="0" smtClean="0">
                <a:latin typeface="Comic Sans MS" panose="030F0702030302020204" pitchFamily="66" charset="0"/>
              </a:rPr>
              <a:t>6- Sürekli dışlandığınızı, alınan hiçbir kararda görüşünüzün </a:t>
            </a:r>
            <a:r>
              <a:rPr lang="tr-TR" sz="4000" dirty="0" smtClean="0">
                <a:latin typeface="Comic Sans MS" panose="030F0702030302020204" pitchFamily="66" charset="0"/>
              </a:rPr>
              <a:t>sorulmadığını</a:t>
            </a:r>
            <a:r>
              <a:rPr lang="tr-TR" sz="4000" dirty="0" smtClean="0">
                <a:latin typeface="Comic Sans MS" panose="030F0702030302020204" pitchFamily="66" charset="0"/>
              </a:rPr>
              <a:t>, </a:t>
            </a:r>
            <a:r>
              <a:rPr lang="tr-TR" sz="4000" dirty="0" smtClean="0">
                <a:latin typeface="Comic Sans MS" panose="030F0702030302020204" pitchFamily="66" charset="0"/>
              </a:rPr>
              <a:t>fiziksel </a:t>
            </a:r>
            <a:r>
              <a:rPr lang="tr-TR" sz="4000" dirty="0">
                <a:latin typeface="Comic Sans MS" panose="030F0702030302020204" pitchFamily="66" charset="0"/>
              </a:rPr>
              <a:t>-</a:t>
            </a:r>
            <a:r>
              <a:rPr lang="tr-TR" sz="4000" dirty="0" smtClean="0">
                <a:latin typeface="Comic Sans MS" panose="030F0702030302020204" pitchFamily="66" charset="0"/>
              </a:rPr>
              <a:t> </a:t>
            </a:r>
            <a:r>
              <a:rPr lang="tr-TR" sz="4000" dirty="0" smtClean="0">
                <a:latin typeface="Comic Sans MS" panose="030F0702030302020204" pitchFamily="66" charset="0"/>
              </a:rPr>
              <a:t>duygusal ihtiyaçlarınızın karşılanmadığını ve sürekli yalnız bırakıldığınızı düşünün…</a:t>
            </a:r>
            <a:br>
              <a:rPr lang="tr-TR" sz="4000" dirty="0" smtClean="0">
                <a:latin typeface="Comic Sans MS" panose="030F0702030302020204" pitchFamily="66" charset="0"/>
              </a:rPr>
            </a:br>
            <a:r>
              <a:rPr lang="tr-TR" sz="4000" dirty="0">
                <a:latin typeface="Comic Sans MS" panose="030F0702030302020204" pitchFamily="66" charset="0"/>
              </a:rPr>
              <a:t/>
            </a:r>
            <a:br>
              <a:rPr lang="tr-TR" sz="4000" dirty="0">
                <a:latin typeface="Comic Sans MS" panose="030F0702030302020204" pitchFamily="66" charset="0"/>
              </a:rPr>
            </a:br>
            <a:r>
              <a:rPr lang="tr-TR" sz="4000" dirty="0">
                <a:latin typeface="Comic Sans MS" panose="030F0702030302020204" pitchFamily="66" charset="0"/>
              </a:rPr>
              <a:t/>
            </a:r>
            <a:br>
              <a:rPr lang="tr-TR" sz="4000" dirty="0">
                <a:latin typeface="Comic Sans MS" panose="030F0702030302020204" pitchFamily="66" charset="0"/>
              </a:rPr>
            </a:br>
            <a:r>
              <a:rPr lang="tr-TR" sz="4000" b="1" dirty="0">
                <a:solidFill>
                  <a:srgbClr val="FF0000"/>
                </a:solidFill>
                <a:latin typeface="Comic Sans MS" panose="030F0702030302020204" pitchFamily="66" charset="0"/>
              </a:rPr>
              <a:t>Hisleriniz nedir?</a:t>
            </a:r>
            <a:br>
              <a:rPr lang="tr-TR" sz="4000" b="1" dirty="0">
                <a:solidFill>
                  <a:srgbClr val="FF0000"/>
                </a:solidFill>
                <a:latin typeface="Comic Sans MS" panose="030F0702030302020204" pitchFamily="66" charset="0"/>
              </a:rPr>
            </a:br>
            <a:endParaRPr lang="tr-TR" sz="4000" b="1"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36864035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621338"/>
          </a:xfrm>
        </p:spPr>
        <p:txBody>
          <a:bodyPr>
            <a:noAutofit/>
          </a:bodyPr>
          <a:lstStyle/>
          <a:p>
            <a:pPr algn="ctr"/>
            <a:r>
              <a:rPr lang="tr-TR" sz="3200" dirty="0" smtClean="0">
                <a:latin typeface="Comic Sans MS" panose="030F0702030302020204" pitchFamily="66" charset="0"/>
              </a:rPr>
              <a:t>7- Her tür ilgi ve sevgi ihtiyacınızın karşılanması dışında aile içi alınan kararlarda söz hakkınızın olduğunu, yaşınıza göre sorumluluk verildiği ve yeteneklerinizin geliştirilmesine olanak sağlandığını, katı kurallar yerine belirli sınırlar ve prensiplerin uygulandığını; başarının ödüllendirildiği başarısızlığın cezalandırılmadığını, kendinizi ifade edebildiğiniz - güven duygunuzun geliştirildiği bir aile ortamı düşünün… </a:t>
            </a:r>
            <a:br>
              <a:rPr lang="tr-TR" sz="3200" dirty="0" smtClean="0">
                <a:latin typeface="Comic Sans MS" panose="030F0702030302020204" pitchFamily="66" charset="0"/>
              </a:rPr>
            </a:br>
            <a:r>
              <a:rPr lang="tr-TR" sz="3200" dirty="0" smtClean="0">
                <a:latin typeface="Comic Sans MS" panose="030F0702030302020204" pitchFamily="66" charset="0"/>
              </a:rPr>
              <a:t/>
            </a:r>
            <a:br>
              <a:rPr lang="tr-TR" sz="3200" dirty="0" smtClean="0">
                <a:latin typeface="Comic Sans MS" panose="030F0702030302020204" pitchFamily="66" charset="0"/>
              </a:rPr>
            </a:br>
            <a:r>
              <a:rPr lang="tr-TR" sz="3200" b="1" dirty="0" smtClean="0">
                <a:solidFill>
                  <a:srgbClr val="FF0000"/>
                </a:solidFill>
                <a:latin typeface="Comic Sans MS" panose="030F0702030302020204" pitchFamily="66" charset="0"/>
              </a:rPr>
              <a:t>Hisleriniz nedir?</a:t>
            </a:r>
            <a:endParaRPr lang="tr-TR" sz="3200" dirty="0">
              <a:latin typeface="Comic Sans MS" panose="030F0702030302020204" pitchFamily="66" charset="0"/>
            </a:endParaRPr>
          </a:p>
        </p:txBody>
      </p:sp>
    </p:spTree>
    <p:extLst>
      <p:ext uri="{BB962C8B-B14F-4D97-AF65-F5344CB8AC3E}">
        <p14:creationId xmlns:p14="http://schemas.microsoft.com/office/powerpoint/2010/main" val="15328541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843</TotalTime>
  <Words>138</Words>
  <Application>Microsoft Office PowerPoint</Application>
  <PresentationFormat>Özel</PresentationFormat>
  <Paragraphs>21</Paragraphs>
  <Slides>18</Slides>
  <Notes>3</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Office Teması</vt:lpstr>
      <vt:lpstr>ANNE BABA TUTUMLARI VE OKUL BAŞARISINA  ETKİLERİ</vt:lpstr>
      <vt:lpstr>Şimdi sizlerle zamanda yolculuk yapalım…   Birazdan size sunacağım örnekleri,  çocukluk yıllarınızda ebeveynlerinizle ve  şimdiki zamanda «birlikte olduğunuz insanlarla»  yaşadığınızı hayal edin.</vt:lpstr>
      <vt:lpstr>         1- Attığınız her adımda sizin adınıza düşünen, karar veren ve uygulayan ebeveyne sahipsiniz. Dışarı çıkarken giyeceğiniz giysiden, arkadaşlık ilişkisi kuracağınız kişiye, sevdiğiniz yiyeceğe ve buna benzer birçok şeye sizi «korumak adına» onlar karar versinler…   Hisleriniz nedir?   </vt:lpstr>
      <vt:lpstr> 2 - Hiçbir söz hakkına sahip olmadığınızı, önceden konulmuş bütün kurallara harfiyen uymak zorunda olduğunuzu ve uymadığınızda ağır cezalara maruz kaldığınızı, sık sık eleştirilip, aşağılandığınızı düşünün.  Hisleriniz nedir?</vt:lpstr>
      <vt:lpstr>                           3- Her dediğinizin  emir niteliği taşıdığını; ebeveynlerinizin neyi yapıp yapmayacağına sizin karar verdiğinizi, her tür  aşırı hareket ve davranış serbestliğinizin olduğunu, kuralsız yaşadığınızı, yanlışlarınıza müdahale edilmediğini, sayısız haklarınızın olduğunu ve sizden sorumluluk gerektirecek görev beklentisinin olmadığını düşünün.           Hisleriniz nedir?           </vt:lpstr>
      <vt:lpstr> 4- Yaptığınız basit bir yanlışın bazen çok büyük   cezalar almanıza sebep olduğunu, bazen görülmediğini, elde ettiğiniz başarıların bazen çok abartıldığını, bazen hiç fark edilmediğini, ödül ve cezanın ayrımına karar veremediğinizi düşünün…    Hisleriniz nedir? </vt:lpstr>
      <vt:lpstr>5- Çevrenizdekilerin sizden; tüm yetenek alanlarında, girdiğiniz bütün yarışmalarda, sınavlarda «derece yapmak zorunda olduğunuzu» istediklerini düşünün.   Hisleriniz nedir? </vt:lpstr>
      <vt:lpstr>6- Sürekli dışlandığınızı, alınan hiçbir kararda görüşünüzün sorulmadığını, fiziksel - duygusal ihtiyaçlarınızın karşılanmadığını ve sürekli yalnız bırakıldığınızı düşünün…   Hisleriniz nedir? </vt:lpstr>
      <vt:lpstr>7- Her tür ilgi ve sevgi ihtiyacınızın karşılanması dışında aile içi alınan kararlarda söz hakkınızın olduğunu, yaşınıza göre sorumluluk verildiği ve yeteneklerinizin geliştirilmesine olanak sağlandığını, katı kurallar yerine belirli sınırlar ve prensiplerin uygulandığını; başarının ödüllendirildiği başarısızlığın cezalandırılmadığını, kendinizi ifade edebildiğiniz - güven duygunuzun geliştirildiği bir aile ortamı düşünün…   Hisleriniz nedir?</vt:lpstr>
      <vt:lpstr>      Hangi aile ortamı size daha cazip geldi?  Peki sizin aile ortamınız saydıklarımızdan hangisi?  Çocuğun davranışları ve kişiliğini etkileyen bu tavırların tümüne  «Aile Tutumları» demekteyiz.   Gelin sizlerle birlikte farkında olmadan çocuklarımıza gösterdiğimiz tutumların, onların okul başarısı üzerindeki etkilerine göz atalım.      </vt:lpstr>
      <vt:lpstr>1. AŞIRI KORUYUCU: Çocuğun aşırı bağımlı, ürkek, çekingen ve güvensiz bir kişilik geliştirmesi, sınıfta genellikle yalnız kalmasına neden olur. Hatalarının sonucunu yaşayarak öğrenmesine izin verilmez, sorumluluk duygusunun gelişmesi engellenir;  ödevini okula getirmeyi unutan öğrenci,  velisinin arkasından onu okula getirmesine artık alışmıştır. İleriki yaşamında karar almakta ve uygulamakta zorluk çeker; LGS tercihlerinde okul tercihini ilgi ve yetenek alanına göre değil, ailesinin tercihine göre yapmak durumunda kalır. Kişiliği gelişmez; inatçı, istediğini tutturan, mantıksız kavgalar çıkaran biri olması; okul arkadaşlarıyla iletişimini zorlaştırır bu da grup çalışmalarında tercih edilmeyen kişi olmasına neden olur. Karşılaştığı sorunlarla başa çıkamayacağına inanır ve sürekli hata yapma eğilimi içindedir , dolayısıyla tüm bunlar okul başarısızlığına zemin oluşturur. </vt:lpstr>
      <vt:lpstr>2- AŞIRI OTORİTER: Çocukta kendine güven duygusu oluşmaz; gireceği sınavlarda başarısızlığı peşinen kabul etmiş gibidir. Pasif ve edilgen bir kişilik sergiler; sınıfta oluşturulacak gruplarda lider olmak yerine gruplara dahil edilmeyi bekler. Yaratıcılık engellenir, rutin ve sınırları belli kişiliğe dönüşmesi, derslerde farklı yol ve yöntemleri kullanmasını güçleştirir. En küçük bir hatada bile hoşgörülerinin olmayışı, hata yapanlar «mutlaka cezalandırılmalıdır» görüşü; okul ortamında arkadaşlık ilişkilerinin devamını güçleştirir. Anne-babalarının (veya bir otoritenin) olmadığı ortamlarda kendilerini boşlukta hissederler ve okulda da bir otorite bulma arayışı içine girerler. Bu da onların bazen çete tarzı gruplara yönelmesine neden olur. Okul yaşamlarında fazla başarılı olamazlar.  </vt:lpstr>
      <vt:lpstr>3- AŞIRI HOŞGÖRÜLÜ : Anne-babasına hükmeder ve onlara çok az saygı gösterir,  benzer davranışları okulda yöneticilere – öğretmenlere, arkadaşlarına gösterebilir.  Eleştiri kabul etmeyip, bencil ve şımarık olmaları, sınıfta zorba davranışa dönüşebilir. Başkaldırıcı olup,  toplum dışı davranışlar sergilemeleri, kuralsızlığa alışkın olmaları; okuldaki kurallarla karşılaşınca okula ve arkadaş çevresine uyum sağlamakta zorluk çekmelerine neden olur. Disiplin yönetmeliğine aykırı davranış sergileyen çocuklar en çok bu gruptan çıkar. Ödevlere dair sorumluluklarını ebeveynin üzerine yıkma eğilimi vardır.</vt:lpstr>
      <vt:lpstr>4- KARARSIZ VE DENGESİZ: Bir davranışın kimi zaman ödüllendirilmesi kimi zaman da cezalandırılması çocuğun ne zaman, nerede, ne yapacağını bilememesine yol açar.  Çocuk hangi davranışın nerde ve ne zaman yapılmayacağını kestiremez. Ayrıca yaptığı davranışın doğru olup olmamasından daha çok “Ne zaman yaparsam cezadan kurtulabilirim “ düşüncesiyle ilgilenir. Okulda, yönetmeliğe aykırı bir davranışına dair uyarıldığında, davranışı sonlandırmak yerine alacağı cezanın en hafif düzeyde olması için çaba gösterir. Kendi görüş ve düşüncelerini aktaramazlar. Genellikle, derslere aktif şekilde katılıp söz almazlar. Çocuk kendini kanıtlamak ve dikkatleri üzerine çekmek için; ürkek, yumuşak huylu, söz dinleyen ya da kendi benliğini ve bağımsızlığını göstermek için; kavgacı, sinirli bir çocuk olabilir.  Zamanla çevrelerindeki insanlara güvenmeyen, her şeyden şüphelenen, kararsız bir kişilik yapısı geliştirebilir; okul ve sınıf arkadaşlarıyla sağlıklı ilişkiler kurup devamını sağlayamaz. Tüm bunlar çocuğun okul kurallarına uyumunu güçleştirir, akademik başarı sağlamasında olumsuz etki yaratır. </vt:lpstr>
      <vt:lpstr> 5- MÜKEMMELİYETÇİ : Aşırı titiz yada tam tersi dağınık çocuklardır. Okuldaki sıraları hep derli toplu, ders aralarında ödev yapan, grup çalışması yapmak gerektiğinde şikayet eden, bir işi tam yapmak için günler öncesinden çalışmaya başlayan çocuklardır.  Kendilerine güvenleri yoktur. En çok sınav kaygısını yaşayan öğrenciler bu gruptan çıkar.  Başarısızlığa uğradıklarında kolayca hayal kırıklığı yaşarlar. Sınavlarda yanlış yapmaktan korkarlar. Düşük not –puan  aldıklarında ağlama, aileden durumu saklama, yalan söyleme, sınavdan kaçma davranışı gösterebilirler.  </vt:lpstr>
      <vt:lpstr>6- İLGİSİZ-REDDEDİCİ:  Sosyal yaşamda uygun anne baba modeli olmadığı için yanlış örnekleri kendine rol-model olarak seçer.  Güven duyguları gelişmediği için okul ortamında, ilişkilerinde sorun yaşayabilir; saldırganlık ve şiddet içerikli davranış sergileyebilirler. Akademik anlamda takipleri yapılmadığı için sorumluluk alma, hedef belirleme, okula devam-devamsızlık konularında sıkıntılar yaşanabilir.</vt:lpstr>
      <vt:lpstr>    7- DEMOKRATİK AİLE: Okulda işbirliğine yatkın,  sosyalleşmiş çocuklardır.  Arkadaş canlısı ve duygusaldırlar, sınıfta genellikle takım kurucusu olurlar. Sosyal açıdan dengeli ve mutlu bireylerdir.  Özgüvenleri yüksektir, sorumluluk sahibidirler. Ödevlerini ya da çalışma işini son ana bırakmazlar.  Okulun getirdiği bütün sorumlulukları yerine getirirler. Geleceğe yönelik ne istediğini bilen, belirlediği hedefe yönelik çalışan ve amacına ulaşan başarılı öğrenciler genellikle bu gruptan çıkar.   </vt:lpstr>
      <vt:lpstr>7- DEMOKRATİK AİLE: Farklı yetenek alanlarında kendilerini gösterebilirler. Kişisel haklarının farkında olup haksızlığa uğradıklarında kendilerini savunabilirler. Empati gücü yüksek çocuklardır. Kendine ve başkalarına güvenir bu yüzden lider durumundaki çocuklardır. Üretken  ve bağımsızdır, akademik konularda farklı bakış açısıyla kendini ortaya koyar. Kurallara ve otoriteye saygı duyar. Genellikle okulun örnek çocuğudur.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Şimdi kısa bir süreliğine çocukluğunuza dönelim</dc:title>
  <dc:creator>hp</dc:creator>
  <cp:lastModifiedBy>Ram</cp:lastModifiedBy>
  <cp:revision>59</cp:revision>
  <dcterms:created xsi:type="dcterms:W3CDTF">2022-09-06T11:20:02Z</dcterms:created>
  <dcterms:modified xsi:type="dcterms:W3CDTF">2022-09-08T10:29:53Z</dcterms:modified>
</cp:coreProperties>
</file>