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Default Extension="MP4" ContentType="video/unknown"/>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57" r:id="rId3"/>
    <p:sldId id="259" r:id="rId4"/>
    <p:sldId id="258" r:id="rId5"/>
    <p:sldId id="260" r:id="rId6"/>
    <p:sldId id="317" r:id="rId7"/>
    <p:sldId id="289" r:id="rId8"/>
    <p:sldId id="290" r:id="rId9"/>
    <p:sldId id="291" r:id="rId10"/>
    <p:sldId id="292" r:id="rId11"/>
    <p:sldId id="293" r:id="rId12"/>
    <p:sldId id="294" r:id="rId13"/>
    <p:sldId id="295" r:id="rId14"/>
    <p:sldId id="296" r:id="rId15"/>
    <p:sldId id="297" r:id="rId16"/>
    <p:sldId id="298" r:id="rId17"/>
    <p:sldId id="279" r:id="rId18"/>
    <p:sldId id="280" r:id="rId19"/>
    <p:sldId id="281" r:id="rId20"/>
    <p:sldId id="282" r:id="rId21"/>
    <p:sldId id="283" r:id="rId22"/>
    <p:sldId id="284" r:id="rId23"/>
    <p:sldId id="286" r:id="rId24"/>
    <p:sldId id="302" r:id="rId25"/>
    <p:sldId id="303" r:id="rId26"/>
    <p:sldId id="307" r:id="rId27"/>
    <p:sldId id="304" r:id="rId28"/>
    <p:sldId id="305" r:id="rId29"/>
    <p:sldId id="306" r:id="rId30"/>
    <p:sldId id="308" r:id="rId31"/>
    <p:sldId id="316" r:id="rId32"/>
    <p:sldId id="310" r:id="rId33"/>
    <p:sldId id="311" r:id="rId34"/>
    <p:sldId id="312" r:id="rId35"/>
    <p:sldId id="313" r:id="rId36"/>
    <p:sldId id="314" r:id="rId37"/>
    <p:sldId id="315" r:id="rId38"/>
    <p:sldId id="300" r:id="rId3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4" autoAdjust="0"/>
    <p:restoredTop sz="94660"/>
  </p:normalViewPr>
  <p:slideViewPr>
    <p:cSldViewPr>
      <p:cViewPr>
        <p:scale>
          <a:sx n="76" d="100"/>
          <a:sy n="76" d="100"/>
        </p:scale>
        <p:origin x="-509" y="20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842390-EB1A-4262-8D4D-2780E6C501AD}" type="datetimeFigureOut">
              <a:rPr lang="tr-TR" smtClean="0"/>
              <a:pPr/>
              <a:t>23.10.2019</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C0ADBA-5489-48C2-A099-5690594D428A}" type="slidenum">
              <a:rPr lang="tr-TR" smtClean="0"/>
              <a:pPr/>
              <a:t>‹#›</a:t>
            </a:fld>
            <a:endParaRPr lang="tr-TR"/>
          </a:p>
        </p:txBody>
      </p:sp>
    </p:spTree>
    <p:extLst>
      <p:ext uri="{BB962C8B-B14F-4D97-AF65-F5344CB8AC3E}">
        <p14:creationId xmlns:p14="http://schemas.microsoft.com/office/powerpoint/2010/main" xmlns="" val="35917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C195798C-1A36-4100-9510-E3F349B62D79}" type="datetimeFigureOut">
              <a:rPr lang="tr-TR" smtClean="0"/>
              <a:pPr/>
              <a:t>23.10.2019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739BFD7-8CAA-4428-9949-6D02FD8EEE4B}" type="slidenum">
              <a:rPr lang="tr-TR" smtClean="0"/>
              <a:pPr/>
              <a:t>‹#›</a:t>
            </a:fld>
            <a:endParaRPr lang="tr-TR"/>
          </a:p>
        </p:txBody>
      </p:sp>
    </p:spTree>
    <p:extLst>
      <p:ext uri="{BB962C8B-B14F-4D97-AF65-F5344CB8AC3E}">
        <p14:creationId xmlns:p14="http://schemas.microsoft.com/office/powerpoint/2010/main" xmlns="" val="2602010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195798C-1A36-4100-9510-E3F349B62D79}" type="datetimeFigureOut">
              <a:rPr lang="tr-TR" smtClean="0"/>
              <a:pPr/>
              <a:t>23.10.2019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739BFD7-8CAA-4428-9949-6D02FD8EEE4B}" type="slidenum">
              <a:rPr lang="tr-TR" smtClean="0"/>
              <a:pPr/>
              <a:t>‹#›</a:t>
            </a:fld>
            <a:endParaRPr lang="tr-TR"/>
          </a:p>
        </p:txBody>
      </p:sp>
    </p:spTree>
    <p:extLst>
      <p:ext uri="{BB962C8B-B14F-4D97-AF65-F5344CB8AC3E}">
        <p14:creationId xmlns:p14="http://schemas.microsoft.com/office/powerpoint/2010/main" xmlns="" val="931185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195798C-1A36-4100-9510-E3F349B62D79}" type="datetimeFigureOut">
              <a:rPr lang="tr-TR" smtClean="0"/>
              <a:pPr/>
              <a:t>23.10.2019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739BFD7-8CAA-4428-9949-6D02FD8EEE4B}" type="slidenum">
              <a:rPr lang="tr-TR" smtClean="0"/>
              <a:pPr/>
              <a:t>‹#›</a:t>
            </a:fld>
            <a:endParaRPr lang="tr-TR"/>
          </a:p>
        </p:txBody>
      </p:sp>
    </p:spTree>
    <p:extLst>
      <p:ext uri="{BB962C8B-B14F-4D97-AF65-F5344CB8AC3E}">
        <p14:creationId xmlns:p14="http://schemas.microsoft.com/office/powerpoint/2010/main" xmlns="" val="826625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195798C-1A36-4100-9510-E3F349B62D79}" type="datetimeFigureOut">
              <a:rPr lang="tr-TR" smtClean="0"/>
              <a:pPr/>
              <a:t>23.10.2019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739BFD7-8CAA-4428-9949-6D02FD8EEE4B}" type="slidenum">
              <a:rPr lang="tr-TR" smtClean="0"/>
              <a:pPr/>
              <a:t>‹#›</a:t>
            </a:fld>
            <a:endParaRPr lang="tr-TR"/>
          </a:p>
        </p:txBody>
      </p:sp>
    </p:spTree>
    <p:extLst>
      <p:ext uri="{BB962C8B-B14F-4D97-AF65-F5344CB8AC3E}">
        <p14:creationId xmlns:p14="http://schemas.microsoft.com/office/powerpoint/2010/main" xmlns="" val="33399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C195798C-1A36-4100-9510-E3F349B62D79}" type="datetimeFigureOut">
              <a:rPr lang="tr-TR" smtClean="0"/>
              <a:pPr/>
              <a:t>23.10.2019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739BFD7-8CAA-4428-9949-6D02FD8EEE4B}" type="slidenum">
              <a:rPr lang="tr-TR" smtClean="0"/>
              <a:pPr/>
              <a:t>‹#›</a:t>
            </a:fld>
            <a:endParaRPr lang="tr-TR"/>
          </a:p>
        </p:txBody>
      </p:sp>
    </p:spTree>
    <p:extLst>
      <p:ext uri="{BB962C8B-B14F-4D97-AF65-F5344CB8AC3E}">
        <p14:creationId xmlns:p14="http://schemas.microsoft.com/office/powerpoint/2010/main" xmlns="" val="73055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C195798C-1A36-4100-9510-E3F349B62D79}" type="datetimeFigureOut">
              <a:rPr lang="tr-TR" smtClean="0"/>
              <a:pPr/>
              <a:t>23.10.2019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739BFD7-8CAA-4428-9949-6D02FD8EEE4B}" type="slidenum">
              <a:rPr lang="tr-TR" smtClean="0"/>
              <a:pPr/>
              <a:t>‹#›</a:t>
            </a:fld>
            <a:endParaRPr lang="tr-TR"/>
          </a:p>
        </p:txBody>
      </p:sp>
    </p:spTree>
    <p:extLst>
      <p:ext uri="{BB962C8B-B14F-4D97-AF65-F5344CB8AC3E}">
        <p14:creationId xmlns:p14="http://schemas.microsoft.com/office/powerpoint/2010/main" xmlns="" val="4152242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C195798C-1A36-4100-9510-E3F349B62D79}" type="datetimeFigureOut">
              <a:rPr lang="tr-TR" smtClean="0"/>
              <a:pPr/>
              <a:t>23.10.2019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8739BFD7-8CAA-4428-9949-6D02FD8EEE4B}" type="slidenum">
              <a:rPr lang="tr-TR" smtClean="0"/>
              <a:pPr/>
              <a:t>‹#›</a:t>
            </a:fld>
            <a:endParaRPr lang="tr-TR"/>
          </a:p>
        </p:txBody>
      </p:sp>
    </p:spTree>
    <p:extLst>
      <p:ext uri="{BB962C8B-B14F-4D97-AF65-F5344CB8AC3E}">
        <p14:creationId xmlns:p14="http://schemas.microsoft.com/office/powerpoint/2010/main" xmlns="" val="321977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C195798C-1A36-4100-9510-E3F349B62D79}" type="datetimeFigureOut">
              <a:rPr lang="tr-TR" smtClean="0"/>
              <a:pPr/>
              <a:t>23.10.2019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8739BFD7-8CAA-4428-9949-6D02FD8EEE4B}" type="slidenum">
              <a:rPr lang="tr-TR" smtClean="0"/>
              <a:pPr/>
              <a:t>‹#›</a:t>
            </a:fld>
            <a:endParaRPr lang="tr-TR"/>
          </a:p>
        </p:txBody>
      </p:sp>
    </p:spTree>
    <p:extLst>
      <p:ext uri="{BB962C8B-B14F-4D97-AF65-F5344CB8AC3E}">
        <p14:creationId xmlns:p14="http://schemas.microsoft.com/office/powerpoint/2010/main" xmlns="" val="887944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195798C-1A36-4100-9510-E3F349B62D79}" type="datetimeFigureOut">
              <a:rPr lang="tr-TR" smtClean="0"/>
              <a:pPr/>
              <a:t>23.10.2019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8739BFD7-8CAA-4428-9949-6D02FD8EEE4B}" type="slidenum">
              <a:rPr lang="tr-TR" smtClean="0"/>
              <a:pPr/>
              <a:t>‹#›</a:t>
            </a:fld>
            <a:endParaRPr lang="tr-TR"/>
          </a:p>
        </p:txBody>
      </p:sp>
    </p:spTree>
    <p:extLst>
      <p:ext uri="{BB962C8B-B14F-4D97-AF65-F5344CB8AC3E}">
        <p14:creationId xmlns:p14="http://schemas.microsoft.com/office/powerpoint/2010/main" xmlns="" val="2971652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195798C-1A36-4100-9510-E3F349B62D79}" type="datetimeFigureOut">
              <a:rPr lang="tr-TR" smtClean="0"/>
              <a:pPr/>
              <a:t>23.10.2019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739BFD7-8CAA-4428-9949-6D02FD8EEE4B}" type="slidenum">
              <a:rPr lang="tr-TR" smtClean="0"/>
              <a:pPr/>
              <a:t>‹#›</a:t>
            </a:fld>
            <a:endParaRPr lang="tr-TR"/>
          </a:p>
        </p:txBody>
      </p:sp>
    </p:spTree>
    <p:extLst>
      <p:ext uri="{BB962C8B-B14F-4D97-AF65-F5344CB8AC3E}">
        <p14:creationId xmlns:p14="http://schemas.microsoft.com/office/powerpoint/2010/main" xmlns="" val="1544854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195798C-1A36-4100-9510-E3F349B62D79}" type="datetimeFigureOut">
              <a:rPr lang="tr-TR" smtClean="0"/>
              <a:pPr/>
              <a:t>23.10.2019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739BFD7-8CAA-4428-9949-6D02FD8EEE4B}" type="slidenum">
              <a:rPr lang="tr-TR" smtClean="0"/>
              <a:pPr/>
              <a:t>‹#›</a:t>
            </a:fld>
            <a:endParaRPr lang="tr-TR"/>
          </a:p>
        </p:txBody>
      </p:sp>
    </p:spTree>
    <p:extLst>
      <p:ext uri="{BB962C8B-B14F-4D97-AF65-F5344CB8AC3E}">
        <p14:creationId xmlns:p14="http://schemas.microsoft.com/office/powerpoint/2010/main" xmlns="" val="790192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16000"/>
            <a:lum/>
          </a:blip>
          <a:srcRect/>
          <a:stretch>
            <a:fillRect l="-5000" r="-5000"/>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95798C-1A36-4100-9510-E3F349B62D79}" type="datetimeFigureOut">
              <a:rPr lang="tr-TR" smtClean="0"/>
              <a:pPr/>
              <a:t>23.10.2019</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39BFD7-8CAA-4428-9949-6D02FD8EEE4B}" type="slidenum">
              <a:rPr lang="tr-TR" smtClean="0"/>
              <a:pPr/>
              <a:t>‹#›</a:t>
            </a:fld>
            <a:endParaRPr lang="tr-TR"/>
          </a:p>
        </p:txBody>
      </p:sp>
    </p:spTree>
    <p:extLst>
      <p:ext uri="{BB962C8B-B14F-4D97-AF65-F5344CB8AC3E}">
        <p14:creationId xmlns:p14="http://schemas.microsoft.com/office/powerpoint/2010/main" xmlns="" val="2941930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sarvalues.co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media" Target="../media/media1.MP4"/><Relationship Id="rId2" Type="http://schemas.openxmlformats.org/officeDocument/2006/relationships/slideLayout" Target="../slideLayouts/slideLayout2.xml"/><Relationship Id="rId1" Type="http://schemas.openxmlformats.org/officeDocument/2006/relationships/video" Target="../media/media1.MP4"/><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egitimtercihi.com/" TargetMode="External"/><Relationship Id="rId2" Type="http://schemas.openxmlformats.org/officeDocument/2006/relationships/hyperlink" Target="http://www.e-psikiyatri.com/internet-icin-nelerden-vazgecersiniz-30725"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59631" y="1844824"/>
            <a:ext cx="6668491" cy="44345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Metin kutusu 4"/>
          <p:cNvSpPr txBox="1"/>
          <p:nvPr/>
        </p:nvSpPr>
        <p:spPr>
          <a:xfrm>
            <a:off x="1816514" y="188640"/>
            <a:ext cx="5554726" cy="1446550"/>
          </a:xfrm>
          <a:prstGeom prst="rect">
            <a:avLst/>
          </a:prstGeom>
          <a:noFill/>
        </p:spPr>
        <p:txBody>
          <a:bodyPr wrap="none" rtlCol="0">
            <a:spAutoFit/>
          </a:bodyPr>
          <a:lstStyle/>
          <a:p>
            <a:pPr algn="ctr"/>
            <a:r>
              <a:rPr lang="tr-TR" sz="4400" b="1" dirty="0" smtClean="0">
                <a:effectLst>
                  <a:outerShdw blurRad="38100" dist="38100" dir="2700000" algn="tl">
                    <a:srgbClr val="000000">
                      <a:alpha val="43137"/>
                    </a:srgbClr>
                  </a:outerShdw>
                </a:effectLst>
                <a:latin typeface="Comic Sans MS" pitchFamily="66" charset="0"/>
                <a:cs typeface="Times New Roman" pitchFamily="18" charset="0"/>
              </a:rPr>
              <a:t>DÜNDEN BUGÜNE </a:t>
            </a:r>
          </a:p>
          <a:p>
            <a:pPr algn="ctr"/>
            <a:r>
              <a:rPr lang="tr-TR" sz="4400" b="1" dirty="0" smtClean="0">
                <a:effectLst>
                  <a:outerShdw blurRad="38100" dist="38100" dir="2700000" algn="tl">
                    <a:srgbClr val="000000">
                      <a:alpha val="43137"/>
                    </a:srgbClr>
                  </a:outerShdw>
                </a:effectLst>
                <a:latin typeface="Comic Sans MS" pitchFamily="66" charset="0"/>
                <a:cs typeface="Times New Roman" pitchFamily="18" charset="0"/>
              </a:rPr>
              <a:t>CEP TELEFONU</a:t>
            </a:r>
            <a:endParaRPr lang="tr-TR" sz="4400" b="1" dirty="0">
              <a:effectLst>
                <a:outerShdw blurRad="38100" dist="38100" dir="2700000" algn="tl">
                  <a:srgbClr val="000000">
                    <a:alpha val="43137"/>
                  </a:srgbClr>
                </a:outerShdw>
              </a:effectLst>
              <a:latin typeface="Comic Sans MS" pitchFamily="66" charset="0"/>
              <a:cs typeface="Times New Roman" pitchFamily="18" charset="0"/>
            </a:endParaRPr>
          </a:p>
        </p:txBody>
      </p:sp>
    </p:spTree>
    <p:extLst>
      <p:ext uri="{BB962C8B-B14F-4D97-AF65-F5344CB8AC3E}">
        <p14:creationId xmlns:p14="http://schemas.microsoft.com/office/powerpoint/2010/main" xmlns="" val="11913787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548680"/>
            <a:ext cx="8229600" cy="1143000"/>
          </a:xfrm>
        </p:spPr>
        <p:txBody>
          <a:bodyPr>
            <a:normAutofit fontScale="90000"/>
          </a:bodyPr>
          <a:lstStyle/>
          <a:p>
            <a:r>
              <a:rPr lang="tr-TR" dirty="0" smtClean="0"/>
              <a:t>Bir başka konu ise fazla ulaşılabilir olduğumuz…</a:t>
            </a:r>
            <a:endParaRPr lang="tr-TR" dirty="0"/>
          </a:p>
        </p:txBody>
      </p:sp>
      <p:sp>
        <p:nvSpPr>
          <p:cNvPr id="3" name="İçerik Yer Tutucusu 2"/>
          <p:cNvSpPr>
            <a:spLocks noGrp="1"/>
          </p:cNvSpPr>
          <p:nvPr>
            <p:ph idx="1"/>
          </p:nvPr>
        </p:nvSpPr>
        <p:spPr/>
        <p:txBody>
          <a:bodyPr/>
          <a:lstStyle/>
          <a:p>
            <a:endParaRPr lang="tr-TR" dirty="0" smtClean="0"/>
          </a:p>
          <a:p>
            <a:endParaRPr lang="tr-TR" dirty="0"/>
          </a:p>
          <a:p>
            <a:pPr marL="0" indent="0">
              <a:buNone/>
            </a:pPr>
            <a:r>
              <a:rPr lang="tr-TR" dirty="0" smtClean="0"/>
              <a:t>Çoğumuzun </a:t>
            </a:r>
            <a:r>
              <a:rPr lang="tr-TR" dirty="0"/>
              <a:t>cep telefonu veya tablet bilgisayarla internette olduğunu bilen reklamcılar bize oradan da ulaşmanın yollarını arıyor.</a:t>
            </a:r>
          </a:p>
        </p:txBody>
      </p:sp>
    </p:spTree>
    <p:extLst>
      <p:ext uri="{BB962C8B-B14F-4D97-AF65-F5344CB8AC3E}">
        <p14:creationId xmlns:p14="http://schemas.microsoft.com/office/powerpoint/2010/main" xmlns="" val="29648374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2362274"/>
          </a:xfrm>
        </p:spPr>
        <p:txBody>
          <a:bodyPr>
            <a:normAutofit/>
          </a:bodyPr>
          <a:lstStyle/>
          <a:p>
            <a:r>
              <a:rPr lang="tr-TR" dirty="0" smtClean="0"/>
              <a:t>Bir testte kullanıcılara </a:t>
            </a:r>
            <a:r>
              <a:rPr lang="tr-TR" dirty="0"/>
              <a:t>‘İnternet için nelerden vazgeçersiniz?’ diye </a:t>
            </a:r>
            <a:r>
              <a:rPr lang="tr-TR" dirty="0" smtClean="0"/>
              <a:t>sorulmuş. İşte yanıtları!</a:t>
            </a:r>
            <a:endParaRPr lang="tr-TR" dirty="0"/>
          </a:p>
        </p:txBody>
      </p:sp>
      <p:sp>
        <p:nvSpPr>
          <p:cNvPr id="3" name="İçerik Yer Tutucusu 2"/>
          <p:cNvSpPr>
            <a:spLocks noGrp="1"/>
          </p:cNvSpPr>
          <p:nvPr>
            <p:ph idx="1"/>
          </p:nvPr>
        </p:nvSpPr>
        <p:spPr>
          <a:xfrm>
            <a:off x="395536" y="2852936"/>
            <a:ext cx="8291264" cy="3273227"/>
          </a:xfrm>
        </p:spPr>
        <p:txBody>
          <a:bodyPr/>
          <a:lstStyle/>
          <a:p>
            <a:r>
              <a:rPr lang="tr-TR" dirty="0"/>
              <a:t>Araştırmanın sonuç raporuna göre, internet kullanıcılarının internetlerinin kesilmemesi için vazgeçebilecekleri şeyler listesinde </a:t>
            </a:r>
            <a:endParaRPr lang="tr-TR" dirty="0" smtClean="0"/>
          </a:p>
          <a:p>
            <a:pPr marL="0" indent="0">
              <a:buNone/>
            </a:pPr>
            <a:r>
              <a:rPr lang="tr-TR" dirty="0" smtClean="0"/>
              <a:t> </a:t>
            </a:r>
            <a:r>
              <a:rPr lang="tr-TR" dirty="0"/>
              <a:t>alkol, duş ve çikolata gibi maddeler yer alıyor</a:t>
            </a:r>
            <a:r>
              <a:rPr lang="tr-TR" dirty="0" smtClean="0"/>
              <a:t>. </a:t>
            </a:r>
            <a:r>
              <a:rPr lang="tr-TR" dirty="0" smtClean="0">
                <a:sym typeface="Wingdings" pitchFamily="2" charset="2"/>
              </a:rPr>
              <a:t></a:t>
            </a:r>
            <a:endParaRPr lang="tr-TR" dirty="0"/>
          </a:p>
        </p:txBody>
      </p:sp>
    </p:spTree>
    <p:extLst>
      <p:ext uri="{BB962C8B-B14F-4D97-AF65-F5344CB8AC3E}">
        <p14:creationId xmlns:p14="http://schemas.microsoft.com/office/powerpoint/2010/main" xmlns="" val="10317997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en-US" kern="100" dirty="0" err="1">
                <a:ea typeface="SimSun"/>
              </a:rPr>
              <a:t>Ba</a:t>
            </a:r>
            <a:r>
              <a:rPr lang="en-US" altLang="zh-CN" kern="100" dirty="0" err="1">
                <a:ea typeface="SimSun"/>
              </a:rPr>
              <a:t>ğı</a:t>
            </a:r>
            <a:r>
              <a:rPr lang="en-US" kern="100" dirty="0" err="1">
                <a:ea typeface="SimSun"/>
              </a:rPr>
              <a:t>ms</a:t>
            </a:r>
            <a:r>
              <a:rPr lang="en-US" altLang="zh-CN" kern="100" dirty="0" err="1">
                <a:ea typeface="SimSun"/>
              </a:rPr>
              <a:t>ı</a:t>
            </a:r>
            <a:r>
              <a:rPr lang="en-US" kern="100" dirty="0" err="1">
                <a:ea typeface="SimSun"/>
              </a:rPr>
              <a:t>zla</a:t>
            </a:r>
            <a:r>
              <a:rPr lang="en-US" altLang="zh-CN" kern="100" dirty="0" err="1">
                <a:ea typeface="SimSun"/>
              </a:rPr>
              <a:t>şı</a:t>
            </a:r>
            <a:r>
              <a:rPr lang="en-US" kern="100" dirty="0" err="1">
                <a:ea typeface="SimSun"/>
              </a:rPr>
              <a:t>rken</a:t>
            </a:r>
            <a:r>
              <a:rPr lang="en-US" kern="100" dirty="0">
                <a:ea typeface="SimSun"/>
              </a:rPr>
              <a:t> </a:t>
            </a:r>
            <a:r>
              <a:rPr lang="en-US" kern="100" dirty="0" err="1">
                <a:ea typeface="SimSun"/>
              </a:rPr>
              <a:t>Ba</a:t>
            </a:r>
            <a:r>
              <a:rPr lang="en-US" altLang="zh-CN" kern="100" dirty="0" err="1">
                <a:ea typeface="SimSun"/>
              </a:rPr>
              <a:t>ğı</a:t>
            </a:r>
            <a:r>
              <a:rPr lang="en-US" kern="100" dirty="0" err="1">
                <a:ea typeface="SimSun"/>
              </a:rPr>
              <a:t>ml</a:t>
            </a:r>
            <a:r>
              <a:rPr lang="en-US" altLang="zh-CN" kern="100" dirty="0" err="1">
                <a:ea typeface="SimSun"/>
              </a:rPr>
              <a:t>ı</a:t>
            </a:r>
            <a:r>
              <a:rPr lang="en-US" kern="100" dirty="0">
                <a:ea typeface="SimSun"/>
              </a:rPr>
              <a:t> </a:t>
            </a:r>
            <a:r>
              <a:rPr lang="en-US" kern="100" dirty="0" err="1" smtClean="0">
                <a:ea typeface="SimSun"/>
              </a:rPr>
              <a:t>Olmak</a:t>
            </a:r>
            <a:endParaRPr lang="tr-TR" dirty="0"/>
          </a:p>
        </p:txBody>
      </p:sp>
      <p:sp>
        <p:nvSpPr>
          <p:cNvPr id="3" name="İçerik Yer Tutucusu 2"/>
          <p:cNvSpPr>
            <a:spLocks noGrp="1"/>
          </p:cNvSpPr>
          <p:nvPr>
            <p:ph idx="1"/>
          </p:nvPr>
        </p:nvSpPr>
        <p:spPr/>
        <p:txBody>
          <a:bodyPr>
            <a:normAutofit lnSpcReduction="10000"/>
          </a:bodyPr>
          <a:lstStyle/>
          <a:p>
            <a:r>
              <a:rPr lang="en-US" kern="100" dirty="0" err="1">
                <a:ea typeface="SimSun"/>
              </a:rPr>
              <a:t>Ço</a:t>
            </a:r>
            <a:r>
              <a:rPr lang="en-US" altLang="zh-CN" kern="100" dirty="0" err="1">
                <a:ea typeface="SimSun"/>
              </a:rPr>
              <a:t>ğ</a:t>
            </a:r>
            <a:r>
              <a:rPr lang="en-US" kern="100" dirty="0" err="1">
                <a:ea typeface="SimSun"/>
              </a:rPr>
              <a:t>u</a:t>
            </a:r>
            <a:r>
              <a:rPr lang="en-US" kern="100" dirty="0">
                <a:ea typeface="SimSun"/>
              </a:rPr>
              <a:t> </a:t>
            </a:r>
            <a:r>
              <a:rPr lang="en-US" kern="100" dirty="0" err="1">
                <a:ea typeface="SimSun"/>
              </a:rPr>
              <a:t>ki</a:t>
            </a:r>
            <a:r>
              <a:rPr lang="en-US" altLang="zh-CN" kern="100" dirty="0" err="1">
                <a:ea typeface="SimSun"/>
              </a:rPr>
              <a:t>ş</a:t>
            </a:r>
            <a:r>
              <a:rPr lang="en-US" kern="100" dirty="0" err="1">
                <a:ea typeface="SimSun"/>
              </a:rPr>
              <a:t>i</a:t>
            </a:r>
            <a:r>
              <a:rPr lang="en-US" kern="100" dirty="0">
                <a:ea typeface="SimSun"/>
              </a:rPr>
              <a:t> </a:t>
            </a:r>
            <a:r>
              <a:rPr lang="en-US" kern="100" dirty="0" err="1">
                <a:ea typeface="SimSun"/>
              </a:rPr>
              <a:t>cep</a:t>
            </a:r>
            <a:r>
              <a:rPr lang="en-US" kern="100" dirty="0">
                <a:ea typeface="SimSun"/>
              </a:rPr>
              <a:t> </a:t>
            </a:r>
            <a:r>
              <a:rPr lang="en-US" kern="100" dirty="0" err="1">
                <a:ea typeface="SimSun"/>
              </a:rPr>
              <a:t>telefonlar</a:t>
            </a:r>
            <a:r>
              <a:rPr lang="en-US" altLang="zh-CN" kern="100" dirty="0" err="1">
                <a:ea typeface="SimSun"/>
              </a:rPr>
              <a:t>ı</a:t>
            </a:r>
            <a:r>
              <a:rPr lang="en-US" kern="100" dirty="0" err="1">
                <a:ea typeface="SimSun"/>
              </a:rPr>
              <a:t>na</a:t>
            </a:r>
            <a:r>
              <a:rPr lang="en-US" kern="100" dirty="0">
                <a:ea typeface="SimSun"/>
              </a:rPr>
              <a:t> </a:t>
            </a:r>
            <a:r>
              <a:rPr lang="en-US" kern="100" dirty="0" err="1">
                <a:ea typeface="SimSun"/>
              </a:rPr>
              <a:t>temel</a:t>
            </a:r>
            <a:r>
              <a:rPr lang="en-US" kern="100" dirty="0">
                <a:ea typeface="SimSun"/>
              </a:rPr>
              <a:t> </a:t>
            </a:r>
            <a:r>
              <a:rPr lang="en-US" kern="100" dirty="0" err="1">
                <a:ea typeface="SimSun"/>
              </a:rPr>
              <a:t>bir</a:t>
            </a:r>
            <a:r>
              <a:rPr lang="en-US" kern="100" dirty="0">
                <a:ea typeface="SimSun"/>
              </a:rPr>
              <a:t> </a:t>
            </a:r>
            <a:r>
              <a:rPr lang="en-US" kern="100" dirty="0" err="1">
                <a:ea typeface="SimSun"/>
              </a:rPr>
              <a:t>ihtiyaç</a:t>
            </a:r>
            <a:r>
              <a:rPr lang="en-US" kern="100" dirty="0">
                <a:ea typeface="SimSun"/>
              </a:rPr>
              <a:t>; </a:t>
            </a:r>
            <a:r>
              <a:rPr lang="en-US" kern="100" dirty="0" err="1">
                <a:ea typeface="SimSun"/>
              </a:rPr>
              <a:t>aile</a:t>
            </a:r>
            <a:r>
              <a:rPr lang="en-US" kern="100" dirty="0">
                <a:ea typeface="SimSun"/>
              </a:rPr>
              <a:t>, </a:t>
            </a:r>
            <a:r>
              <a:rPr lang="en-US" kern="100" dirty="0" err="1">
                <a:ea typeface="SimSun"/>
              </a:rPr>
              <a:t>i</a:t>
            </a:r>
            <a:r>
              <a:rPr lang="en-US" altLang="zh-CN" kern="100" dirty="0" err="1">
                <a:ea typeface="SimSun"/>
              </a:rPr>
              <a:t>ş</a:t>
            </a:r>
            <a:r>
              <a:rPr lang="en-US" kern="100" dirty="0">
                <a:ea typeface="SimSun"/>
              </a:rPr>
              <a:t>, </a:t>
            </a:r>
            <a:r>
              <a:rPr lang="en-US" kern="100" dirty="0" err="1">
                <a:ea typeface="SimSun"/>
              </a:rPr>
              <a:t>g</a:t>
            </a:r>
            <a:r>
              <a:rPr lang="en-US" altLang="zh-CN" kern="100" dirty="0" err="1">
                <a:ea typeface="SimSun"/>
              </a:rPr>
              <a:t>ü</a:t>
            </a:r>
            <a:r>
              <a:rPr lang="en-US" kern="100" dirty="0" err="1">
                <a:ea typeface="SimSun"/>
              </a:rPr>
              <a:t>venlik</a:t>
            </a:r>
            <a:r>
              <a:rPr lang="en-US" kern="100" dirty="0">
                <a:ea typeface="SimSun"/>
              </a:rPr>
              <a:t> </a:t>
            </a:r>
            <a:r>
              <a:rPr lang="en-US" kern="100" dirty="0" err="1">
                <a:ea typeface="SimSun"/>
              </a:rPr>
              <a:t>ve</a:t>
            </a:r>
            <a:r>
              <a:rPr lang="en-US" kern="100" dirty="0">
                <a:ea typeface="SimSun"/>
              </a:rPr>
              <a:t> </a:t>
            </a:r>
            <a:r>
              <a:rPr lang="en-US" kern="100" dirty="0" err="1">
                <a:ea typeface="SimSun"/>
              </a:rPr>
              <a:t>sosyal</a:t>
            </a:r>
            <a:r>
              <a:rPr lang="en-US" kern="100" dirty="0">
                <a:ea typeface="SimSun"/>
              </a:rPr>
              <a:t> </a:t>
            </a:r>
            <a:r>
              <a:rPr lang="en-US" kern="100" dirty="0" err="1">
                <a:ea typeface="SimSun"/>
              </a:rPr>
              <a:t>a</a:t>
            </a:r>
            <a:r>
              <a:rPr lang="en-US" altLang="zh-CN" kern="100" dirty="0" err="1">
                <a:ea typeface="SimSun"/>
              </a:rPr>
              <a:t>ğ</a:t>
            </a:r>
            <a:r>
              <a:rPr lang="en-US" kern="100" dirty="0">
                <a:ea typeface="SimSun"/>
              </a:rPr>
              <a:t> </a:t>
            </a:r>
            <a:r>
              <a:rPr lang="en-US" kern="100" dirty="0" err="1">
                <a:ea typeface="SimSun"/>
              </a:rPr>
              <a:t>için</a:t>
            </a:r>
            <a:r>
              <a:rPr lang="en-US" kern="100" dirty="0">
                <a:ea typeface="SimSun"/>
              </a:rPr>
              <a:t> </a:t>
            </a:r>
            <a:r>
              <a:rPr lang="en-US" kern="100" dirty="0" err="1">
                <a:ea typeface="SimSun"/>
              </a:rPr>
              <a:t>gerekli</a:t>
            </a:r>
            <a:r>
              <a:rPr lang="en-US" kern="100" dirty="0">
                <a:ea typeface="SimSun"/>
              </a:rPr>
              <a:t> </a:t>
            </a:r>
            <a:r>
              <a:rPr lang="en-US" kern="100" dirty="0" err="1">
                <a:ea typeface="SimSun"/>
              </a:rPr>
              <a:t>çok</a:t>
            </a:r>
            <a:r>
              <a:rPr lang="en-US" kern="100" dirty="0">
                <a:ea typeface="SimSun"/>
              </a:rPr>
              <a:t> </a:t>
            </a:r>
            <a:r>
              <a:rPr lang="en-US" kern="100" dirty="0" err="1">
                <a:ea typeface="SimSun"/>
              </a:rPr>
              <a:t>fonksiyonlu</a:t>
            </a:r>
            <a:r>
              <a:rPr lang="en-US" kern="100" dirty="0">
                <a:ea typeface="SimSun"/>
              </a:rPr>
              <a:t> </a:t>
            </a:r>
            <a:r>
              <a:rPr lang="en-US" kern="100" dirty="0" err="1">
                <a:ea typeface="SimSun"/>
              </a:rPr>
              <a:t>bir</a:t>
            </a:r>
            <a:r>
              <a:rPr lang="en-US" kern="100" dirty="0">
                <a:ea typeface="SimSun"/>
              </a:rPr>
              <a:t> </a:t>
            </a:r>
            <a:r>
              <a:rPr lang="en-US" kern="100" dirty="0" err="1">
                <a:ea typeface="SimSun"/>
              </a:rPr>
              <a:t>araç</a:t>
            </a:r>
            <a:r>
              <a:rPr lang="en-US" kern="100" dirty="0">
                <a:ea typeface="SimSun"/>
              </a:rPr>
              <a:t> </a:t>
            </a:r>
            <a:r>
              <a:rPr lang="en-US" kern="100" dirty="0" err="1">
                <a:ea typeface="SimSun"/>
              </a:rPr>
              <a:t>göz</a:t>
            </a:r>
            <a:r>
              <a:rPr lang="en-US" altLang="zh-CN" kern="100" dirty="0" err="1">
                <a:ea typeface="SimSun"/>
              </a:rPr>
              <a:t>ü</a:t>
            </a:r>
            <a:r>
              <a:rPr lang="en-US" kern="100" dirty="0" err="1">
                <a:ea typeface="SimSun"/>
              </a:rPr>
              <a:t>yle</a:t>
            </a:r>
            <a:r>
              <a:rPr lang="en-US" kern="100" dirty="0">
                <a:ea typeface="SimSun"/>
              </a:rPr>
              <a:t> </a:t>
            </a:r>
            <a:r>
              <a:rPr lang="en-US" kern="100" dirty="0" err="1">
                <a:ea typeface="SimSun"/>
              </a:rPr>
              <a:t>bakar</a:t>
            </a:r>
            <a:r>
              <a:rPr lang="en-US" kern="100" dirty="0">
                <a:ea typeface="SimSun"/>
              </a:rPr>
              <a:t>.</a:t>
            </a:r>
            <a:endParaRPr lang="tr-TR" kern="100" dirty="0">
              <a:ea typeface="SimSun"/>
            </a:endParaRPr>
          </a:p>
          <a:p>
            <a:r>
              <a:rPr lang="tr-TR" dirty="0"/>
              <a:t>Avustralya’ da yapılan yeni bir çalışma insanların cep telefonu ile her gün ortalama </a:t>
            </a:r>
            <a:r>
              <a:rPr lang="tr-TR" dirty="0">
                <a:solidFill>
                  <a:srgbClr val="C00000"/>
                </a:solidFill>
              </a:rPr>
              <a:t>bir saat </a:t>
            </a:r>
            <a:r>
              <a:rPr lang="tr-TR" dirty="0"/>
              <a:t>geçirdiklerini, her beş kişiden birinin cep telefonu ile saplantılı şekilde zaman harcadığını ve potansiyel olarak cihaza </a:t>
            </a:r>
            <a:r>
              <a:rPr lang="tr-TR" dirty="0">
                <a:solidFill>
                  <a:srgbClr val="C00000"/>
                </a:solidFill>
              </a:rPr>
              <a:t>bağımlı</a:t>
            </a:r>
            <a:r>
              <a:rPr lang="tr-TR" dirty="0"/>
              <a:t> olduklarını ortaya koydu. </a:t>
            </a:r>
          </a:p>
        </p:txBody>
      </p:sp>
    </p:spTree>
    <p:extLst>
      <p:ext uri="{BB962C8B-B14F-4D97-AF65-F5344CB8AC3E}">
        <p14:creationId xmlns:p14="http://schemas.microsoft.com/office/powerpoint/2010/main" xmlns="" val="36079738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Cep telefonuyla konuşan sürücülerin daha çok kaza yaptığı birçok araştır­mayla desteklenen bir gerçek. Ama </a:t>
            </a:r>
            <a:r>
              <a:rPr lang="tr-TR" dirty="0" err="1"/>
              <a:t>MIT’de</a:t>
            </a:r>
            <a:r>
              <a:rPr lang="tr-TR" dirty="0"/>
              <a:t> (</a:t>
            </a:r>
            <a:r>
              <a:rPr lang="tr-TR" dirty="0" err="1"/>
              <a:t>Massachussetts</a:t>
            </a:r>
            <a:r>
              <a:rPr lang="tr-TR" dirty="0"/>
              <a:t> Teknoloji Enstitüsü) ya­pılan bir araştırma ilginç bir gerçeği ortaya çıkardı. </a:t>
            </a:r>
            <a:r>
              <a:rPr lang="tr-TR" b="1" u="sng" dirty="0"/>
              <a:t>Cep telefonunu sürücüden alsanız bile cep telefonuyla çok konuşanların kaza yapma olasılığı daha </a:t>
            </a:r>
            <a:r>
              <a:rPr lang="tr-TR" b="1" u="sng" dirty="0" smtClean="0"/>
              <a:t>yüksek! </a:t>
            </a:r>
            <a:r>
              <a:rPr lang="tr-TR" dirty="0" smtClean="0"/>
              <a:t>(</a:t>
            </a:r>
            <a:r>
              <a:rPr lang="tr-TR" dirty="0"/>
              <a:t>BİLİM VE </a:t>
            </a:r>
            <a:r>
              <a:rPr lang="tr-TR" dirty="0" smtClean="0"/>
              <a:t>TEKNİK)</a:t>
            </a:r>
            <a:endParaRPr lang="tr-TR" dirty="0"/>
          </a:p>
        </p:txBody>
      </p:sp>
    </p:spTree>
    <p:extLst>
      <p:ext uri="{BB962C8B-B14F-4D97-AF65-F5344CB8AC3E}">
        <p14:creationId xmlns:p14="http://schemas.microsoft.com/office/powerpoint/2010/main" xmlns="" val="23059140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r>
              <a:rPr lang="tr-TR" dirty="0"/>
              <a:t>2500 cep telefonu kullanıcısının katıldığı online bir anket ile, cep telefonu kullanımının psikolojik, finansal ve sosyal etkileri </a:t>
            </a:r>
            <a:r>
              <a:rPr lang="tr-TR" dirty="0" smtClean="0"/>
              <a:t>değerlendirildi.</a:t>
            </a:r>
          </a:p>
          <a:p>
            <a:pPr marL="0" indent="0">
              <a:buNone/>
            </a:pPr>
            <a:r>
              <a:rPr lang="tr-TR" dirty="0" smtClean="0"/>
              <a:t>Tüketici </a:t>
            </a:r>
            <a:r>
              <a:rPr lang="tr-TR" dirty="0"/>
              <a:t>davranışları uzmanı </a:t>
            </a:r>
            <a:r>
              <a:rPr lang="tr-TR" dirty="0" smtClean="0"/>
              <a:t>bu kullanıcılardan</a:t>
            </a:r>
          </a:p>
          <a:p>
            <a:pPr>
              <a:buFontTx/>
              <a:buChar char="-"/>
            </a:pPr>
            <a:r>
              <a:rPr lang="tr-TR" dirty="0" smtClean="0"/>
              <a:t>% </a:t>
            </a:r>
            <a:r>
              <a:rPr lang="tr-TR" dirty="0"/>
              <a:t>22’sinin kendilerini</a:t>
            </a:r>
            <a:r>
              <a:rPr lang="tr-TR" dirty="0">
                <a:solidFill>
                  <a:srgbClr val="C00000"/>
                </a:solidFill>
              </a:rPr>
              <a:t> aşırı veya çok aşırı kullanıcılar</a:t>
            </a:r>
            <a:r>
              <a:rPr lang="tr-TR" dirty="0"/>
              <a:t> olarak nitelendirdiklerini</a:t>
            </a:r>
            <a:r>
              <a:rPr lang="tr-TR" dirty="0" smtClean="0"/>
              <a:t>,</a:t>
            </a:r>
          </a:p>
          <a:p>
            <a:pPr>
              <a:buFontTx/>
              <a:buChar char="-"/>
            </a:pPr>
            <a:r>
              <a:rPr lang="tr-TR" dirty="0" smtClean="0"/>
              <a:t> </a:t>
            </a:r>
            <a:r>
              <a:rPr lang="tr-TR" dirty="0"/>
              <a:t>% 8’inin ise aylık </a:t>
            </a:r>
            <a:r>
              <a:rPr lang="tr-TR" dirty="0">
                <a:solidFill>
                  <a:srgbClr val="C00000"/>
                </a:solidFill>
              </a:rPr>
              <a:t>500 $</a:t>
            </a:r>
            <a:r>
              <a:rPr lang="tr-TR" dirty="0"/>
              <a:t>’ dan daha fazla fatura ödediklerini belirtti.</a:t>
            </a:r>
          </a:p>
        </p:txBody>
      </p:sp>
    </p:spTree>
    <p:extLst>
      <p:ext uri="{BB962C8B-B14F-4D97-AF65-F5344CB8AC3E}">
        <p14:creationId xmlns:p14="http://schemas.microsoft.com/office/powerpoint/2010/main" xmlns="" val="19872554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5721499"/>
          </a:xfrm>
        </p:spPr>
        <p:txBody>
          <a:bodyPr>
            <a:normAutofit fontScale="92500"/>
          </a:bodyPr>
          <a:lstStyle/>
          <a:p>
            <a:r>
              <a:rPr lang="tr-TR" dirty="0"/>
              <a:t>Bu bulguya göre insanlar her gün 35 dakikası mesajlaşmak olmak üzere ortalama bir saatlerini telefon ile geçiriyorlar. </a:t>
            </a:r>
            <a:r>
              <a:rPr lang="tr-TR" dirty="0" smtClean="0"/>
              <a:t>Cep telefonları </a:t>
            </a:r>
            <a:r>
              <a:rPr lang="tr-TR" dirty="0"/>
              <a:t>bir iş aracı yerine sosyal bir araç haline </a:t>
            </a:r>
            <a:r>
              <a:rPr lang="tr-TR" dirty="0" smtClean="0"/>
              <a:t>geliyor.</a:t>
            </a:r>
          </a:p>
          <a:p>
            <a:r>
              <a:rPr lang="tr-TR" dirty="0" smtClean="0"/>
              <a:t>Araştırmaya </a:t>
            </a:r>
            <a:r>
              <a:rPr lang="tr-TR" dirty="0"/>
              <a:t>katılan insanlar cep telefonu ile harcadıkları </a:t>
            </a:r>
            <a:r>
              <a:rPr lang="tr-TR" dirty="0" smtClean="0"/>
              <a:t>zamanın;</a:t>
            </a:r>
          </a:p>
          <a:p>
            <a:pPr>
              <a:buFontTx/>
              <a:buChar char="-"/>
            </a:pPr>
            <a:r>
              <a:rPr lang="tr-TR" dirty="0" smtClean="0"/>
              <a:t>Yüzde </a:t>
            </a:r>
            <a:r>
              <a:rPr lang="tr-TR" dirty="0"/>
              <a:t>28’ini yakın arkadaşları </a:t>
            </a:r>
            <a:r>
              <a:rPr lang="tr-TR" dirty="0" smtClean="0"/>
              <a:t>ile</a:t>
            </a:r>
          </a:p>
          <a:p>
            <a:pPr>
              <a:buFontTx/>
              <a:buChar char="-"/>
            </a:pPr>
            <a:r>
              <a:rPr lang="tr-TR" dirty="0" smtClean="0"/>
              <a:t>Yüzde </a:t>
            </a:r>
            <a:r>
              <a:rPr lang="tr-TR" dirty="0"/>
              <a:t>28’ini eşleri veya sevgilileri </a:t>
            </a:r>
            <a:r>
              <a:rPr lang="tr-TR" dirty="0" smtClean="0"/>
              <a:t>ile</a:t>
            </a:r>
          </a:p>
          <a:p>
            <a:pPr>
              <a:buFontTx/>
              <a:buChar char="-"/>
            </a:pPr>
            <a:r>
              <a:rPr lang="tr-TR" dirty="0" smtClean="0"/>
              <a:t>Yüzde </a:t>
            </a:r>
            <a:r>
              <a:rPr lang="tr-TR" dirty="0"/>
              <a:t>26’ </a:t>
            </a:r>
            <a:r>
              <a:rPr lang="tr-TR" dirty="0" err="1"/>
              <a:t>sını</a:t>
            </a:r>
            <a:r>
              <a:rPr lang="tr-TR" dirty="0"/>
              <a:t> aileleri ile </a:t>
            </a:r>
            <a:endParaRPr lang="tr-TR" dirty="0" smtClean="0"/>
          </a:p>
          <a:p>
            <a:pPr>
              <a:buFontTx/>
              <a:buChar char="-"/>
            </a:pPr>
            <a:r>
              <a:rPr lang="tr-TR" dirty="0" smtClean="0"/>
              <a:t>Yalnızca </a:t>
            </a:r>
            <a:r>
              <a:rPr lang="tr-TR" dirty="0"/>
              <a:t>yüzde 11’ini iş ile ilgili görüşmeler ile geçiriyorlar.”</a:t>
            </a:r>
          </a:p>
        </p:txBody>
      </p:sp>
    </p:spTree>
    <p:extLst>
      <p:ext uri="{BB962C8B-B14F-4D97-AF65-F5344CB8AC3E}">
        <p14:creationId xmlns:p14="http://schemas.microsoft.com/office/powerpoint/2010/main" xmlns="" val="20257203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brightnessContrast bright="20000" contrast="40000"/>
                    </a14:imgEffect>
                  </a14:imgLayer>
                </a14:imgProps>
              </a:ext>
              <a:ext uri="{28A0092B-C50C-407E-A947-70E740481C1C}">
                <a14:useLocalDpi xmlns:a14="http://schemas.microsoft.com/office/drawing/2010/main" xmlns="" val="0"/>
              </a:ext>
            </a:extLst>
          </a:blip>
          <a:srcRect/>
          <a:stretch>
            <a:fillRect/>
          </a:stretch>
        </p:blipFill>
        <p:spPr bwMode="auto">
          <a:xfrm>
            <a:off x="-828600" y="0"/>
            <a:ext cx="10286999" cy="6858000"/>
          </a:xfrm>
          <a:prstGeom prst="rect">
            <a:avLst/>
          </a:prstGeom>
          <a:noFill/>
          <a:ln>
            <a:noFill/>
          </a:ln>
          <a:effectLst>
            <a:glow rad="127000">
              <a:schemeClr val="accent1"/>
            </a:glow>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Telefona olan bağımlılık kişinin yüksek oranlarda fatura ödemesi, telefonu kaybettiğinde ya da yanına almayı unuttuğunda</a:t>
            </a:r>
            <a:r>
              <a:rPr lang="tr-TR" dirty="0">
                <a:solidFill>
                  <a:srgbClr val="C00000"/>
                </a:solidFill>
              </a:rPr>
              <a:t> mantıksız ve abartılı tepkiler vermesi</a:t>
            </a:r>
            <a:r>
              <a:rPr lang="tr-TR" dirty="0"/>
              <a:t> gibi belirtiler ile kendini gösteriyor.</a:t>
            </a:r>
          </a:p>
        </p:txBody>
      </p:sp>
    </p:spTree>
    <p:extLst>
      <p:ext uri="{BB962C8B-B14F-4D97-AF65-F5344CB8AC3E}">
        <p14:creationId xmlns:p14="http://schemas.microsoft.com/office/powerpoint/2010/main" xmlns="" val="17219453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260648"/>
            <a:ext cx="8229600" cy="1143000"/>
          </a:xfrm>
        </p:spPr>
        <p:txBody>
          <a:bodyPr>
            <a:normAutofit fontScale="90000"/>
          </a:bodyPr>
          <a:lstStyle/>
          <a:p>
            <a:r>
              <a:rPr lang="tr-TR" dirty="0"/>
              <a:t>Cep Telefonu Bağımlılığı ile Baş Etmek için Ne Yapmalıyız?</a:t>
            </a: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91680" y="1484784"/>
            <a:ext cx="5544616" cy="4320480"/>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906516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422244"/>
            <a:ext cx="8229600" cy="1143000"/>
          </a:xfrm>
        </p:spPr>
        <p:txBody>
          <a:bodyPr>
            <a:normAutofit fontScale="90000"/>
          </a:bodyPr>
          <a:lstStyle/>
          <a:p>
            <a:r>
              <a:rPr lang="tr-TR" dirty="0"/>
              <a:t>1. Cep telefonu kullandığınız zamanları gözlemleyin</a:t>
            </a:r>
            <a:r>
              <a:rPr lang="tr-TR" dirty="0" smtClean="0"/>
              <a:t>:</a:t>
            </a:r>
            <a:endParaRPr lang="tr-TR" dirty="0"/>
          </a:p>
        </p:txBody>
      </p:sp>
      <p:sp>
        <p:nvSpPr>
          <p:cNvPr id="3" name="İçerik Yer Tutucusu 2"/>
          <p:cNvSpPr>
            <a:spLocks noGrp="1"/>
          </p:cNvSpPr>
          <p:nvPr>
            <p:ph idx="1"/>
          </p:nvPr>
        </p:nvSpPr>
        <p:spPr>
          <a:xfrm>
            <a:off x="467544" y="1700808"/>
            <a:ext cx="8229600" cy="4525963"/>
          </a:xfrm>
        </p:spPr>
        <p:txBody>
          <a:bodyPr>
            <a:normAutofit/>
          </a:bodyPr>
          <a:lstStyle/>
          <a:p>
            <a:r>
              <a:rPr lang="tr-TR" dirty="0" smtClean="0"/>
              <a:t>Cep </a:t>
            </a:r>
            <a:r>
              <a:rPr lang="tr-TR" dirty="0"/>
              <a:t>telefonu ile konuşarak veya mesajlaşarak harcadığınız zamanı fark etmeniz ve gözlemlemeniz onu </a:t>
            </a:r>
            <a:r>
              <a:rPr lang="tr-TR" dirty="0">
                <a:solidFill>
                  <a:srgbClr val="C00000"/>
                </a:solidFill>
              </a:rPr>
              <a:t>daha iyi kontrol </a:t>
            </a:r>
            <a:r>
              <a:rPr lang="tr-TR" dirty="0"/>
              <a:t>edebilmenizi sağlar. Cep telefonu ile ne zaman mesajlaştığınızı ya da ne zaman farklı işler için onu kullandığınızı not alın. Hafta sonunda o hafta cep telefonu ile yaptığınız aktiviteleri ve bunların her birisi için ne kadar zaman harcadığınızı gözden geçirin. </a:t>
            </a:r>
          </a:p>
          <a:p>
            <a:endParaRPr lang="tr-TR" dirty="0"/>
          </a:p>
        </p:txBody>
      </p:sp>
    </p:spTree>
    <p:extLst>
      <p:ext uri="{BB962C8B-B14F-4D97-AF65-F5344CB8AC3E}">
        <p14:creationId xmlns:p14="http://schemas.microsoft.com/office/powerpoint/2010/main" xmlns="" val="12761014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2. Azaltmaya başlayın</a:t>
            </a:r>
            <a:r>
              <a:rPr lang="tr-TR" dirty="0" smtClean="0"/>
              <a:t>:</a:t>
            </a:r>
            <a:endParaRPr lang="tr-TR" dirty="0"/>
          </a:p>
        </p:txBody>
      </p:sp>
      <p:sp>
        <p:nvSpPr>
          <p:cNvPr id="3" name="İçerik Yer Tutucusu 2"/>
          <p:cNvSpPr>
            <a:spLocks noGrp="1"/>
          </p:cNvSpPr>
          <p:nvPr>
            <p:ph idx="1"/>
          </p:nvPr>
        </p:nvSpPr>
        <p:spPr/>
        <p:txBody>
          <a:bodyPr>
            <a:normAutofit/>
          </a:bodyPr>
          <a:lstStyle/>
          <a:p>
            <a:r>
              <a:rPr lang="tr-TR" dirty="0" smtClean="0"/>
              <a:t>Şimdi </a:t>
            </a:r>
            <a:r>
              <a:rPr lang="tr-TR" dirty="0"/>
              <a:t>bir hafta içinde 10 saatinizi mesajlaşmaya harcadığınızı biliyorsunuz. </a:t>
            </a:r>
            <a:r>
              <a:rPr lang="tr-TR" dirty="0" smtClean="0"/>
              <a:t>Cep </a:t>
            </a:r>
            <a:r>
              <a:rPr lang="tr-TR" dirty="0"/>
              <a:t>telefonu ile yapmakta olduğunuz </a:t>
            </a:r>
            <a:r>
              <a:rPr lang="tr-TR" dirty="0">
                <a:solidFill>
                  <a:srgbClr val="C00000"/>
                </a:solidFill>
              </a:rPr>
              <a:t>en önemsiz olan aktiviteyi azaltarak işe </a:t>
            </a:r>
            <a:r>
              <a:rPr lang="tr-TR" dirty="0" smtClean="0">
                <a:solidFill>
                  <a:srgbClr val="C00000"/>
                </a:solidFill>
              </a:rPr>
              <a:t>başlayın</a:t>
            </a:r>
            <a:r>
              <a:rPr lang="tr-TR" dirty="0" smtClean="0"/>
              <a:t>. </a:t>
            </a:r>
            <a:r>
              <a:rPr lang="tr-TR" dirty="0"/>
              <a:t>Bu da demektir ki artık cep telefonunu kullandığınız her zaman daha farkında olacaksınız.</a:t>
            </a:r>
          </a:p>
        </p:txBody>
      </p:sp>
    </p:spTree>
    <p:extLst>
      <p:ext uri="{BB962C8B-B14F-4D97-AF65-F5344CB8AC3E}">
        <p14:creationId xmlns:p14="http://schemas.microsoft.com/office/powerpoint/2010/main" xmlns="" val="27839066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619672" y="188640"/>
            <a:ext cx="5976664" cy="46033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Metin kutusu 4"/>
          <p:cNvSpPr txBox="1"/>
          <p:nvPr/>
        </p:nvSpPr>
        <p:spPr>
          <a:xfrm>
            <a:off x="899592" y="5085184"/>
            <a:ext cx="7776864" cy="1200329"/>
          </a:xfrm>
          <a:prstGeom prst="rect">
            <a:avLst/>
          </a:prstGeom>
          <a:noFill/>
        </p:spPr>
        <p:txBody>
          <a:bodyPr wrap="square" rtlCol="0">
            <a:spAutoFit/>
          </a:bodyPr>
          <a:lstStyle/>
          <a:p>
            <a:r>
              <a:rPr lang="tr-TR" sz="2400" dirty="0">
                <a:latin typeface="Comic Sans MS" pitchFamily="66" charset="0"/>
              </a:rPr>
              <a:t>Dr. Martin Cooper: </a:t>
            </a:r>
            <a:r>
              <a:rPr lang="tr-TR" sz="2400" i="1" dirty="0">
                <a:latin typeface="Comic Sans MS" pitchFamily="66" charset="0"/>
              </a:rPr>
              <a:t>"Ben bile herkesin </a:t>
            </a:r>
            <a:r>
              <a:rPr lang="tr-TR" sz="2400" i="1" dirty="0" smtClean="0">
                <a:latin typeface="Comic Sans MS" pitchFamily="66" charset="0"/>
              </a:rPr>
              <a:t>bir telefona </a:t>
            </a:r>
            <a:r>
              <a:rPr lang="tr-TR" sz="2400" i="1" dirty="0">
                <a:latin typeface="Comic Sans MS" pitchFamily="66" charset="0"/>
              </a:rPr>
              <a:t>sahip olacağını en azından </a:t>
            </a:r>
            <a:r>
              <a:rPr lang="tr-TR" sz="2400" i="1" dirty="0" smtClean="0">
                <a:latin typeface="Comic Sans MS" pitchFamily="66" charset="0"/>
              </a:rPr>
              <a:t>ömrü hayatımda göreceğimi ummuyordum</a:t>
            </a:r>
            <a:r>
              <a:rPr lang="tr-TR" sz="2400" i="1" dirty="0">
                <a:latin typeface="Comic Sans MS" pitchFamily="66" charset="0"/>
              </a:rPr>
              <a:t>."</a:t>
            </a:r>
          </a:p>
        </p:txBody>
      </p:sp>
    </p:spTree>
    <p:extLst>
      <p:ext uri="{BB962C8B-B14F-4D97-AF65-F5344CB8AC3E}">
        <p14:creationId xmlns:p14="http://schemas.microsoft.com/office/powerpoint/2010/main" xmlns="" val="30414475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3. Şimdi, burada olun:</a:t>
            </a:r>
          </a:p>
        </p:txBody>
      </p:sp>
      <p:sp>
        <p:nvSpPr>
          <p:cNvPr id="3" name="İçerik Yer Tutucusu 2"/>
          <p:cNvSpPr>
            <a:spLocks noGrp="1"/>
          </p:cNvSpPr>
          <p:nvPr>
            <p:ph idx="1"/>
          </p:nvPr>
        </p:nvSpPr>
        <p:spPr/>
        <p:txBody>
          <a:bodyPr>
            <a:normAutofit fontScale="92500" lnSpcReduction="20000"/>
          </a:bodyPr>
          <a:lstStyle/>
          <a:p>
            <a:r>
              <a:rPr lang="tr-TR" dirty="0"/>
              <a:t>İnsanların cep telefonu kullanmalarının en önemli sebeplerinden birisi o anda farklı yerde olan birisinin yakınında olabilmektir. Bu postanede sıra beklerken iyi olabilir fakat yanınızdaki kişi sizinle konuşmaya çalışırken bunu yapıyor </a:t>
            </a:r>
            <a:r>
              <a:rPr lang="tr-TR" dirty="0" smtClean="0"/>
              <a:t>olmanız hoş değildir. </a:t>
            </a:r>
            <a:r>
              <a:rPr lang="tr-TR" dirty="0">
                <a:solidFill>
                  <a:srgbClr val="C00000"/>
                </a:solidFill>
              </a:rPr>
              <a:t>Bir kişi ile yüz yüze iletişimdeyken cep telefonunuzu uzak bir yere koyma</a:t>
            </a:r>
            <a:r>
              <a:rPr lang="tr-TR" dirty="0"/>
              <a:t> veya kapatma konusunda kendinizle anlaşın. Bu yalnızca telefona olan bağımlılığınız konusunda değil sizin etrafınızdaki insanların saygısını </a:t>
            </a:r>
            <a:r>
              <a:rPr lang="tr-TR" dirty="0" smtClean="0"/>
              <a:t>kazanmanız konusunda da yardımcı </a:t>
            </a:r>
            <a:r>
              <a:rPr lang="tr-TR" dirty="0"/>
              <a:t>olacaktır.</a:t>
            </a:r>
          </a:p>
        </p:txBody>
      </p:sp>
    </p:spTree>
    <p:extLst>
      <p:ext uri="{BB962C8B-B14F-4D97-AF65-F5344CB8AC3E}">
        <p14:creationId xmlns:p14="http://schemas.microsoft.com/office/powerpoint/2010/main" xmlns="" val="4302254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dirty="0"/>
              <a:t>4. Bu şekilde bağlantı kurmanıza gerek yok:</a:t>
            </a:r>
          </a:p>
        </p:txBody>
      </p:sp>
      <p:sp>
        <p:nvSpPr>
          <p:cNvPr id="3" name="İçerik Yer Tutucusu 2"/>
          <p:cNvSpPr>
            <a:spLocks noGrp="1"/>
          </p:cNvSpPr>
          <p:nvPr>
            <p:ph idx="1"/>
          </p:nvPr>
        </p:nvSpPr>
        <p:spPr/>
        <p:txBody>
          <a:bodyPr/>
          <a:lstStyle/>
          <a:p>
            <a:r>
              <a:rPr lang="tr-TR" dirty="0"/>
              <a:t>Kaliteli sosyal ilişkiler, iş ilişkileri veya romantik ilişkiler 180 karakterden oluşan notlar alışverişi üzerine kurulmuş </a:t>
            </a:r>
            <a:r>
              <a:rPr lang="tr-TR" dirty="0" smtClean="0"/>
              <a:t>değildir! </a:t>
            </a:r>
            <a:endParaRPr lang="tr-TR" dirty="0"/>
          </a:p>
        </p:txBody>
      </p:sp>
    </p:spTree>
    <p:extLst>
      <p:ext uri="{BB962C8B-B14F-4D97-AF65-F5344CB8AC3E}">
        <p14:creationId xmlns:p14="http://schemas.microsoft.com/office/powerpoint/2010/main" xmlns="" val="36999526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5. </a:t>
            </a:r>
            <a:r>
              <a:rPr lang="tr-TR" dirty="0"/>
              <a:t>Teknoloji bizim için çalışır:</a:t>
            </a:r>
          </a:p>
        </p:txBody>
      </p:sp>
      <p:sp>
        <p:nvSpPr>
          <p:cNvPr id="3" name="İçerik Yer Tutucusu 2"/>
          <p:cNvSpPr>
            <a:spLocks noGrp="1"/>
          </p:cNvSpPr>
          <p:nvPr>
            <p:ph idx="1"/>
          </p:nvPr>
        </p:nvSpPr>
        <p:spPr/>
        <p:txBody>
          <a:bodyPr/>
          <a:lstStyle/>
          <a:p>
            <a:r>
              <a:rPr lang="tr-TR" dirty="0"/>
              <a:t>Eğer teknoloji sizin hayatınızın kontrolünü ele </a:t>
            </a:r>
            <a:r>
              <a:rPr lang="tr-TR" dirty="0" smtClean="0"/>
              <a:t>alıyorsa, stres </a:t>
            </a:r>
            <a:r>
              <a:rPr lang="tr-TR" dirty="0"/>
              <a:t>ve kaygı yaratıyor, başka insanlarla sorun yaşamanıza ve finansal problemler ile yüz yüze gelmenize sebep oluyorsa bu durum sizin teknoloji ile olan ilişkinizin geri kalmış olduğunun bir göstergesidir. </a:t>
            </a:r>
            <a:r>
              <a:rPr lang="tr-TR" dirty="0">
                <a:solidFill>
                  <a:srgbClr val="C00000"/>
                </a:solidFill>
              </a:rPr>
              <a:t>Teknoloji bizim için çalışır. </a:t>
            </a:r>
          </a:p>
        </p:txBody>
      </p:sp>
    </p:spTree>
    <p:extLst>
      <p:ext uri="{BB962C8B-B14F-4D97-AF65-F5344CB8AC3E}">
        <p14:creationId xmlns:p14="http://schemas.microsoft.com/office/powerpoint/2010/main" xmlns="" val="38795096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7000"/>
            <a:lum/>
          </a:blip>
          <a:srcRect/>
          <a:stretch>
            <a:fillRect l="-3000" r="-3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sz="3600" dirty="0"/>
              <a:t>Cep telefonu bağımlılığının hayatınızı, işinizi, ilişkilerinizi mahvetmesi </a:t>
            </a:r>
            <a:r>
              <a:rPr lang="tr-TR" sz="3600" dirty="0" smtClean="0"/>
              <a:t>gerekmez.</a:t>
            </a:r>
          </a:p>
          <a:p>
            <a:pPr marL="0" indent="0" algn="ctr">
              <a:buNone/>
            </a:pPr>
            <a:r>
              <a:rPr lang="tr-TR" sz="3600" dirty="0" smtClean="0"/>
              <a:t> Çeşitli terimler:</a:t>
            </a:r>
          </a:p>
          <a:p>
            <a:pPr marL="0" indent="0" algn="ctr">
              <a:buNone/>
            </a:pPr>
            <a:r>
              <a:rPr lang="it-IT" sz="4400" dirty="0">
                <a:solidFill>
                  <a:srgbClr val="C00000"/>
                </a:solidFill>
              </a:rPr>
              <a:t>"nomofobi" </a:t>
            </a:r>
            <a:r>
              <a:rPr lang="tr-TR" sz="4400" dirty="0" smtClean="0">
                <a:solidFill>
                  <a:srgbClr val="C00000"/>
                </a:solidFill>
              </a:rPr>
              <a:t>(</a:t>
            </a:r>
            <a:r>
              <a:rPr lang="it-IT" sz="4400" dirty="0">
                <a:solidFill>
                  <a:srgbClr val="C00000"/>
                </a:solidFill>
              </a:rPr>
              <a:t>no mobile </a:t>
            </a:r>
            <a:r>
              <a:rPr lang="it-IT" sz="4400" dirty="0" smtClean="0">
                <a:solidFill>
                  <a:srgbClr val="C00000"/>
                </a:solidFill>
              </a:rPr>
              <a:t>phobia</a:t>
            </a:r>
            <a:r>
              <a:rPr lang="tr-TR" sz="4400" dirty="0" smtClean="0">
                <a:solidFill>
                  <a:srgbClr val="C00000"/>
                </a:solidFill>
              </a:rPr>
              <a:t>)</a:t>
            </a:r>
          </a:p>
          <a:p>
            <a:pPr marL="0" indent="0" algn="ctr">
              <a:buNone/>
            </a:pPr>
            <a:r>
              <a:rPr lang="tr-TR" sz="4400" dirty="0">
                <a:solidFill>
                  <a:srgbClr val="C00000"/>
                </a:solidFill>
              </a:rPr>
              <a:t> "başparmak nesli" </a:t>
            </a:r>
            <a:endParaRPr lang="tr-TR" sz="4400" dirty="0" smtClean="0">
              <a:solidFill>
                <a:srgbClr val="C00000"/>
              </a:solidFill>
            </a:endParaRPr>
          </a:p>
          <a:p>
            <a:pPr marL="0" indent="0" algn="ctr">
              <a:buNone/>
            </a:pPr>
            <a:endParaRPr lang="tr-TR" sz="4400" dirty="0">
              <a:solidFill>
                <a:srgbClr val="C00000"/>
              </a:solidFill>
            </a:endParaRPr>
          </a:p>
        </p:txBody>
      </p:sp>
    </p:spTree>
    <p:extLst>
      <p:ext uri="{BB962C8B-B14F-4D97-AF65-F5344CB8AC3E}">
        <p14:creationId xmlns:p14="http://schemas.microsoft.com/office/powerpoint/2010/main" xmlns="" val="6408067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3568" y="332656"/>
            <a:ext cx="7772400" cy="1470025"/>
          </a:xfrm>
        </p:spPr>
        <p:txBody>
          <a:bodyPr/>
          <a:lstStyle/>
          <a:p>
            <a:r>
              <a:rPr lang="tr-TR" dirty="0" smtClean="0"/>
              <a:t>Cep Telefonun Sağlığa Etkileri</a:t>
            </a:r>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03446" y="1844824"/>
            <a:ext cx="6247234" cy="3175461"/>
          </a:xfrm>
          <a:prstGeom prst="rect">
            <a:avLst/>
          </a:prstGeom>
        </p:spPr>
      </p:pic>
    </p:spTree>
    <p:extLst>
      <p:ext uri="{BB962C8B-B14F-4D97-AF65-F5344CB8AC3E}">
        <p14:creationId xmlns:p14="http://schemas.microsoft.com/office/powerpoint/2010/main" xmlns="" val="37960847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Cep Telefonuyla İlgili Yapılan Araştırmalar</a:t>
            </a:r>
            <a:endParaRPr lang="tr-TR" dirty="0"/>
          </a:p>
        </p:txBody>
      </p:sp>
      <p:sp>
        <p:nvSpPr>
          <p:cNvPr id="3" name="İçerik Yer Tutucusu 2"/>
          <p:cNvSpPr>
            <a:spLocks noGrp="1"/>
          </p:cNvSpPr>
          <p:nvPr>
            <p:ph idx="1"/>
          </p:nvPr>
        </p:nvSpPr>
        <p:spPr>
          <a:xfrm>
            <a:off x="467544" y="1844824"/>
            <a:ext cx="8229600" cy="4525963"/>
          </a:xfrm>
        </p:spPr>
        <p:txBody>
          <a:bodyPr>
            <a:normAutofit/>
          </a:bodyPr>
          <a:lstStyle/>
          <a:p>
            <a:pPr marL="457200" indent="-457200">
              <a:buAutoNum type="arabicParenR"/>
            </a:pPr>
            <a:r>
              <a:rPr lang="tr-TR" sz="2400" dirty="0" smtClean="0"/>
              <a:t>Ulusal </a:t>
            </a:r>
            <a:r>
              <a:rPr lang="tr-TR" sz="2400" dirty="0"/>
              <a:t>Sağlık Enstitüsü tarafından yapılan ve </a:t>
            </a:r>
            <a:r>
              <a:rPr lang="tr-TR" sz="2400" dirty="0" err="1"/>
              <a:t>Journal</a:t>
            </a:r>
            <a:r>
              <a:rPr lang="tr-TR" sz="2400" dirty="0"/>
              <a:t> of </a:t>
            </a:r>
            <a:r>
              <a:rPr lang="tr-TR" sz="2400" dirty="0" err="1"/>
              <a:t>American</a:t>
            </a:r>
            <a:r>
              <a:rPr lang="tr-TR" sz="2400" dirty="0"/>
              <a:t> </a:t>
            </a:r>
            <a:r>
              <a:rPr lang="tr-TR" sz="2400" dirty="0" err="1"/>
              <a:t>Medical</a:t>
            </a:r>
            <a:r>
              <a:rPr lang="tr-TR" sz="2400" dirty="0"/>
              <a:t> </a:t>
            </a:r>
            <a:r>
              <a:rPr lang="tr-TR" sz="2400" dirty="0" err="1"/>
              <a:t>Association'da</a:t>
            </a:r>
            <a:r>
              <a:rPr lang="tr-TR" sz="2400" dirty="0"/>
              <a:t> yayınlanan araştırmada, 50 dakika cep telefonu kullanımından sonra, faaliyet artışının işareti olan beyindeki yüksek şeker kullanımı tespit edildi</a:t>
            </a:r>
            <a:r>
              <a:rPr lang="tr-TR" sz="2400" dirty="0" smtClean="0"/>
              <a:t>.</a:t>
            </a:r>
          </a:p>
          <a:p>
            <a:pPr marL="457200" indent="-457200">
              <a:buAutoNum type="arabicParenR"/>
            </a:pPr>
            <a:endParaRPr lang="tr-TR" sz="2400" dirty="0" smtClean="0"/>
          </a:p>
          <a:p>
            <a:pPr marL="457200" indent="-457200">
              <a:buAutoNum type="arabicParenR"/>
            </a:pPr>
            <a:r>
              <a:rPr lang="tr-TR" sz="2400" dirty="0"/>
              <a:t>Selçuk Üniversitesi’nde yapılan bir çalışma sonucunda,</a:t>
            </a:r>
            <a:r>
              <a:rPr lang="tr-TR" sz="2400" dirty="0" smtClean="0">
                <a:effectLst/>
              </a:rPr>
              <a:t> telefondan sinyal tam alınamıyorsa cihazın maksimum enerji harcayacağı ve daha fazla elektromanyetik dalga yayacağı ortaya çıkmıştır.</a:t>
            </a:r>
          </a:p>
        </p:txBody>
      </p:sp>
    </p:spTree>
    <p:extLst>
      <p:ext uri="{BB962C8B-B14F-4D97-AF65-F5344CB8AC3E}">
        <p14:creationId xmlns:p14="http://schemas.microsoft.com/office/powerpoint/2010/main" xmlns="" val="28786936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395536" y="1268760"/>
            <a:ext cx="8229600" cy="4525963"/>
          </a:xfrm>
        </p:spPr>
        <p:txBody>
          <a:bodyPr>
            <a:normAutofit fontScale="85000" lnSpcReduction="10000"/>
          </a:bodyPr>
          <a:lstStyle/>
          <a:p>
            <a:pPr marL="514350" indent="-514350">
              <a:buFont typeface="+mj-lt"/>
              <a:buAutoNum type="arabicParenR" startAt="3"/>
            </a:pPr>
            <a:r>
              <a:rPr lang="tr-TR" dirty="0"/>
              <a:t>Uluslararası Kanser Araştırma Ajansı (IARC), cep telefonları ve baz istasyonlarının yaydığı radyo dalgalarının meydana getirdiği elektromanyetik alanları, muhtemel kanserojen içeren 2-B grubuna dahil etti</a:t>
            </a:r>
            <a:r>
              <a:rPr lang="tr-TR" dirty="0" smtClean="0"/>
              <a:t>.</a:t>
            </a:r>
          </a:p>
          <a:p>
            <a:pPr marL="457200" indent="-457200">
              <a:buAutoNum type="arabicParenR" startAt="3"/>
            </a:pPr>
            <a:endParaRPr lang="tr-TR" dirty="0"/>
          </a:p>
          <a:p>
            <a:pPr marL="457200" indent="-457200">
              <a:buAutoNum type="arabicParenR" startAt="3"/>
            </a:pPr>
            <a:r>
              <a:rPr lang="tr-TR" dirty="0"/>
              <a:t>ABD’li ve Danimarkalı bilim adamları 1990’ların sonunda doğmuş olan 13 bin çocuğu incelemiş ve bu incelemenin sonunda, hamileyken günde 2-3 defa cep telefonu kullananlarda, davranış bozukluğu yaşayan çocuk ihtimalinin yükseldiği ortaya çıkmıştır.</a:t>
            </a:r>
          </a:p>
          <a:p>
            <a:endParaRPr lang="tr-TR" dirty="0"/>
          </a:p>
        </p:txBody>
      </p:sp>
    </p:spTree>
    <p:extLst>
      <p:ext uri="{BB962C8B-B14F-4D97-AF65-F5344CB8AC3E}">
        <p14:creationId xmlns:p14="http://schemas.microsoft.com/office/powerpoint/2010/main" xmlns="" val="42394441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Cep Telefonunun Zararları</a:t>
            </a:r>
            <a:endParaRPr lang="tr-TR" dirty="0"/>
          </a:p>
        </p:txBody>
      </p:sp>
      <p:sp>
        <p:nvSpPr>
          <p:cNvPr id="3" name="İçerik Yer Tutucusu 2"/>
          <p:cNvSpPr>
            <a:spLocks noGrp="1"/>
          </p:cNvSpPr>
          <p:nvPr>
            <p:ph idx="1"/>
          </p:nvPr>
        </p:nvSpPr>
        <p:spPr/>
        <p:txBody>
          <a:bodyPr>
            <a:normAutofit fontScale="92500" lnSpcReduction="10000"/>
          </a:bodyPr>
          <a:lstStyle/>
          <a:p>
            <a:pPr marL="0" indent="0" algn="ctr" fontAlgn="base">
              <a:buNone/>
            </a:pPr>
            <a:r>
              <a:rPr lang="tr-TR" b="1" dirty="0"/>
              <a:t>Kısa Sürede Zararları (24 Saat)</a:t>
            </a:r>
            <a:endParaRPr lang="tr-TR" dirty="0"/>
          </a:p>
          <a:p>
            <a:pPr lvl="0" fontAlgn="base"/>
            <a:r>
              <a:rPr lang="tr-TR" dirty="0"/>
              <a:t>Görüş alanında daralma.</a:t>
            </a:r>
          </a:p>
          <a:p>
            <a:pPr lvl="0" fontAlgn="base"/>
            <a:r>
              <a:rPr lang="tr-TR" dirty="0"/>
              <a:t>Yoğun stres ve yorgunluk hissi.</a:t>
            </a:r>
          </a:p>
          <a:p>
            <a:pPr lvl="0" fontAlgn="base"/>
            <a:r>
              <a:rPr lang="tr-TR" dirty="0"/>
              <a:t>Kalp pilinin bozulma riski.</a:t>
            </a:r>
          </a:p>
          <a:p>
            <a:pPr lvl="0" fontAlgn="base"/>
            <a:r>
              <a:rPr lang="tr-TR" dirty="0"/>
              <a:t>Kulak çınlaması ve kulaklarda ısınma.</a:t>
            </a:r>
          </a:p>
          <a:p>
            <a:pPr lvl="0" fontAlgn="base"/>
            <a:r>
              <a:rPr lang="tr-TR" dirty="0"/>
              <a:t>Konsantrasyon ve dikkat bozulması.</a:t>
            </a:r>
          </a:p>
          <a:p>
            <a:pPr lvl="0" fontAlgn="base"/>
            <a:r>
              <a:rPr lang="tr-TR" dirty="0"/>
              <a:t>İşitmede geçici aksaklıklar oluşması. Baş ağrıları ve sersemleme.</a:t>
            </a:r>
          </a:p>
          <a:p>
            <a:pPr lvl="0" fontAlgn="base"/>
            <a:r>
              <a:rPr lang="tr-TR" dirty="0"/>
              <a:t>Genetik yapının bozulması.</a:t>
            </a:r>
          </a:p>
          <a:p>
            <a:pPr marL="0" indent="0">
              <a:buNone/>
            </a:pPr>
            <a:endParaRPr lang="tr-TR" dirty="0"/>
          </a:p>
        </p:txBody>
      </p:sp>
    </p:spTree>
    <p:extLst>
      <p:ext uri="{BB962C8B-B14F-4D97-AF65-F5344CB8AC3E}">
        <p14:creationId xmlns:p14="http://schemas.microsoft.com/office/powerpoint/2010/main" xmlns="" val="26282331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5721499"/>
          </a:xfrm>
        </p:spPr>
        <p:txBody>
          <a:bodyPr>
            <a:normAutofit fontScale="92500" lnSpcReduction="20000"/>
          </a:bodyPr>
          <a:lstStyle/>
          <a:p>
            <a:pPr marL="0" indent="0" algn="ctr" fontAlgn="base">
              <a:buNone/>
            </a:pPr>
            <a:r>
              <a:rPr lang="tr-TR" b="1" dirty="0"/>
              <a:t>Cep Telefonun Sağlığa Uzun Sürede Zararları (10 Yıl)</a:t>
            </a:r>
            <a:endParaRPr lang="tr-TR" dirty="0"/>
          </a:p>
          <a:p>
            <a:pPr lvl="0" fontAlgn="base"/>
            <a:r>
              <a:rPr lang="tr-TR" dirty="0"/>
              <a:t>Beyaz kan hücresi (</a:t>
            </a:r>
            <a:r>
              <a:rPr lang="tr-TR" dirty="0" err="1"/>
              <a:t>lenfoma</a:t>
            </a:r>
            <a:r>
              <a:rPr lang="tr-TR" dirty="0"/>
              <a:t>) kanseri.</a:t>
            </a:r>
          </a:p>
          <a:p>
            <a:pPr lvl="0" fontAlgn="base"/>
            <a:r>
              <a:rPr lang="tr-TR" dirty="0"/>
              <a:t>Kalp rahatsızlıkları.</a:t>
            </a:r>
          </a:p>
          <a:p>
            <a:pPr lvl="0" fontAlgn="base"/>
            <a:r>
              <a:rPr lang="tr-TR" dirty="0"/>
              <a:t>Kan beyin bariyerinin zedelenmesi.</a:t>
            </a:r>
          </a:p>
          <a:p>
            <a:pPr lvl="0" fontAlgn="base"/>
            <a:r>
              <a:rPr lang="tr-TR" dirty="0"/>
              <a:t>Kalıcı işitme bozuklukları.</a:t>
            </a:r>
          </a:p>
          <a:p>
            <a:pPr lvl="0" fontAlgn="base"/>
            <a:r>
              <a:rPr lang="tr-TR" dirty="0"/>
              <a:t>Hafıza zayıflaması ve beyin tümörü riski.</a:t>
            </a:r>
          </a:p>
          <a:p>
            <a:pPr lvl="0" fontAlgn="base"/>
            <a:r>
              <a:rPr lang="tr-TR" dirty="0"/>
              <a:t>Embriyo gelişiminin zarar görmesi.</a:t>
            </a:r>
          </a:p>
          <a:p>
            <a:pPr lvl="0" fontAlgn="base"/>
            <a:r>
              <a:rPr lang="tr-TR" dirty="0"/>
              <a:t>Kadınlarda düşük riskinin artması.</a:t>
            </a:r>
          </a:p>
          <a:p>
            <a:pPr lvl="0" fontAlgn="base"/>
            <a:r>
              <a:rPr lang="tr-TR" dirty="0"/>
              <a:t>Kan hücrelerinin bozulması.</a:t>
            </a:r>
          </a:p>
          <a:p>
            <a:pPr lvl="0" fontAlgn="base"/>
            <a:r>
              <a:rPr lang="tr-TR" dirty="0"/>
              <a:t>Yüksek tansiyon.</a:t>
            </a:r>
          </a:p>
          <a:p>
            <a:pPr lvl="0" fontAlgn="base"/>
            <a:r>
              <a:rPr lang="tr-TR" dirty="0"/>
              <a:t>Bağışıklık sisteminin zarar görmesi.</a:t>
            </a:r>
          </a:p>
          <a:p>
            <a:pPr marL="0" indent="0">
              <a:buNone/>
            </a:pPr>
            <a:endParaRPr lang="tr-TR" dirty="0"/>
          </a:p>
        </p:txBody>
      </p:sp>
    </p:spTree>
    <p:extLst>
      <p:ext uri="{BB962C8B-B14F-4D97-AF65-F5344CB8AC3E}">
        <p14:creationId xmlns:p14="http://schemas.microsoft.com/office/powerpoint/2010/main" xmlns="" val="33032128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Cep Telefonundan Korunmanın Basit Yolları</a:t>
            </a:r>
            <a:endParaRPr lang="tr-TR" dirty="0"/>
          </a:p>
        </p:txBody>
      </p:sp>
      <p:sp>
        <p:nvSpPr>
          <p:cNvPr id="3" name="İçerik Yer Tutucusu 2"/>
          <p:cNvSpPr>
            <a:spLocks noGrp="1"/>
          </p:cNvSpPr>
          <p:nvPr>
            <p:ph idx="1"/>
          </p:nvPr>
        </p:nvSpPr>
        <p:spPr>
          <a:xfrm>
            <a:off x="457200" y="1600200"/>
            <a:ext cx="8229600" cy="5257800"/>
          </a:xfrm>
        </p:spPr>
        <p:txBody>
          <a:bodyPr>
            <a:normAutofit fontScale="47500" lnSpcReduction="20000"/>
          </a:bodyPr>
          <a:lstStyle/>
          <a:p>
            <a:pPr lvl="0" fontAlgn="base"/>
            <a:r>
              <a:rPr lang="tr-TR" sz="4300" dirty="0"/>
              <a:t>Acil durumlar hariç çocuklara cep telefonu kullandırtılmamalı, onların yakınında </a:t>
            </a:r>
            <a:r>
              <a:rPr lang="tr-TR" sz="4300" dirty="0" smtClean="0"/>
              <a:t>tutmamalı, görüşmeler </a:t>
            </a:r>
            <a:r>
              <a:rPr lang="tr-TR" sz="4300" dirty="0"/>
              <a:t>çocuklardan mümkün olduğunca uzakta yapılmalı</a:t>
            </a:r>
            <a:r>
              <a:rPr lang="tr-TR" sz="4300" dirty="0" smtClean="0"/>
              <a:t>.</a:t>
            </a:r>
          </a:p>
          <a:p>
            <a:pPr lvl="0" fontAlgn="base"/>
            <a:endParaRPr lang="tr-TR" sz="4300" dirty="0"/>
          </a:p>
          <a:p>
            <a:pPr lvl="0" fontAlgn="base"/>
            <a:r>
              <a:rPr lang="tr-TR" sz="4300" dirty="0" smtClean="0"/>
              <a:t>Hamilelikte </a:t>
            </a:r>
            <a:r>
              <a:rPr lang="tr-TR" sz="4300" dirty="0"/>
              <a:t>cep telefonu acil durumlar dışında kullanılmamalı. Hamilelik süresince evdeki cep telefonları kapalı tutulmalı.</a:t>
            </a:r>
          </a:p>
          <a:p>
            <a:pPr lvl="0" fontAlgn="base"/>
            <a:r>
              <a:rPr lang="tr-TR" sz="4300" dirty="0"/>
              <a:t>Cep telefonunu gün içinde vücudunuzdan olabildiğince uzakta, çantada; çantanız yoksa, en dış cepte taşımalı</a:t>
            </a:r>
            <a:r>
              <a:rPr lang="tr-TR" sz="4300" dirty="0" smtClean="0"/>
              <a:t>.</a:t>
            </a:r>
          </a:p>
          <a:p>
            <a:pPr lvl="0" fontAlgn="base"/>
            <a:endParaRPr lang="tr-TR" sz="4300" dirty="0"/>
          </a:p>
          <a:p>
            <a:pPr lvl="0" fontAlgn="base"/>
            <a:r>
              <a:rPr lang="tr-TR" sz="4300" dirty="0" smtClean="0"/>
              <a:t>Telefona </a:t>
            </a:r>
            <a:r>
              <a:rPr lang="tr-TR" sz="4300" dirty="0"/>
              <a:t>ilk sinyal geldiğinde hemen açılarak kulağa </a:t>
            </a:r>
            <a:r>
              <a:rPr lang="tr-TR" sz="4300" dirty="0" smtClean="0"/>
              <a:t>götürülmemeli. Telefondaki </a:t>
            </a:r>
            <a:r>
              <a:rPr lang="tr-TR" sz="4300" dirty="0"/>
              <a:t>çağrıyı onayladıktan ya da karşıya bağlandıktan 1-2 saniye sonra cihazı kulağa yaklaştırmak sağlık açısından çok önemli</a:t>
            </a:r>
            <a:r>
              <a:rPr lang="tr-TR" sz="4300" dirty="0" smtClean="0"/>
              <a:t>.</a:t>
            </a:r>
          </a:p>
          <a:p>
            <a:pPr lvl="0" fontAlgn="base"/>
            <a:endParaRPr lang="tr-TR" sz="4300" dirty="0"/>
          </a:p>
          <a:p>
            <a:pPr fontAlgn="base"/>
            <a:r>
              <a:rPr lang="tr-TR" sz="4300" dirty="0" smtClean="0"/>
              <a:t>Geceleri </a:t>
            </a:r>
            <a:r>
              <a:rPr lang="tr-TR" sz="4300" dirty="0"/>
              <a:t>cihazı kapatma alışkanlığı kazanılmalı</a:t>
            </a:r>
            <a:r>
              <a:rPr lang="tr-TR" sz="4300" dirty="0" smtClean="0"/>
              <a:t>. Yatarken cep telefonunuzu size yakın ve sürekli şarjda bırakmayın.</a:t>
            </a:r>
          </a:p>
          <a:p>
            <a:pPr fontAlgn="base"/>
            <a:endParaRPr lang="tr-TR" sz="4300" dirty="0"/>
          </a:p>
          <a:p>
            <a:pPr lvl="0" fontAlgn="base"/>
            <a:r>
              <a:rPr lang="tr-TR" sz="4300" dirty="0"/>
              <a:t>Cep telefonlarını elektromanyetik fren sistemli taşıtlarda, petrol istasyonlarında ve hastanelerde kullanmamalı.</a:t>
            </a:r>
          </a:p>
          <a:p>
            <a:pPr marL="0" indent="0">
              <a:buNone/>
            </a:pPr>
            <a:endParaRPr lang="tr-TR" dirty="0"/>
          </a:p>
        </p:txBody>
      </p:sp>
    </p:spTree>
    <p:extLst>
      <p:ext uri="{BB962C8B-B14F-4D97-AF65-F5344CB8AC3E}">
        <p14:creationId xmlns:p14="http://schemas.microsoft.com/office/powerpoint/2010/main" xmlns="" val="41500637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51520" y="116632"/>
            <a:ext cx="8208911" cy="28348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Resim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411760" y="3441185"/>
            <a:ext cx="4002021" cy="30015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10966352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908720"/>
            <a:ext cx="8229600" cy="5544616"/>
          </a:xfrm>
        </p:spPr>
        <p:txBody>
          <a:bodyPr>
            <a:noAutofit/>
          </a:bodyPr>
          <a:lstStyle/>
          <a:p>
            <a:pPr lvl="0" fontAlgn="base"/>
            <a:r>
              <a:rPr lang="tr-TR" sz="1600" dirty="0"/>
              <a:t>Cep telefonunu </a:t>
            </a:r>
            <a:r>
              <a:rPr lang="tr-TR" sz="1600" dirty="0" smtClean="0"/>
              <a:t>kalp ve beyin gibi </a:t>
            </a:r>
            <a:r>
              <a:rPr lang="tr-TR" sz="1600" dirty="0"/>
              <a:t>yakın yerde taşınmamalı</a:t>
            </a:r>
            <a:r>
              <a:rPr lang="tr-TR" sz="1600" dirty="0" smtClean="0"/>
              <a:t>.</a:t>
            </a:r>
          </a:p>
          <a:p>
            <a:pPr lvl="0" fontAlgn="base"/>
            <a:endParaRPr lang="tr-TR" sz="1600" dirty="0"/>
          </a:p>
          <a:p>
            <a:pPr lvl="0" fontAlgn="base"/>
            <a:r>
              <a:rPr lang="tr-TR" sz="1600" dirty="0"/>
              <a:t>Aradığınız numara düşmüyorsa ısrar edilmemeli. Çünkü her aramada elektrik yüklemesine maruz kalırsınız</a:t>
            </a:r>
            <a:r>
              <a:rPr lang="tr-TR" sz="1600" dirty="0" smtClean="0"/>
              <a:t>.</a:t>
            </a:r>
          </a:p>
          <a:p>
            <a:pPr lvl="0" fontAlgn="base"/>
            <a:endParaRPr lang="tr-TR" sz="1600" dirty="0"/>
          </a:p>
          <a:p>
            <a:pPr lvl="0" fontAlgn="base"/>
            <a:r>
              <a:rPr lang="tr-TR" sz="1600" dirty="0"/>
              <a:t>Asansör ve otomobil gibi dar ve kapalı alanlarda cep telefonu ile görüşme yapılmamalı. </a:t>
            </a:r>
            <a:endParaRPr lang="tr-TR" sz="1600" dirty="0" smtClean="0"/>
          </a:p>
          <a:p>
            <a:pPr lvl="0" fontAlgn="base"/>
            <a:endParaRPr lang="tr-TR" sz="1600" dirty="0"/>
          </a:p>
          <a:p>
            <a:pPr lvl="0" fontAlgn="base"/>
            <a:r>
              <a:rPr lang="tr-TR" sz="1600" dirty="0"/>
              <a:t>Yolculuk sırasında da cep telefonunu kullanmayın</a:t>
            </a:r>
            <a:r>
              <a:rPr lang="tr-TR" sz="1600" dirty="0" smtClean="0"/>
              <a:t>.</a:t>
            </a:r>
          </a:p>
          <a:p>
            <a:pPr lvl="0" fontAlgn="base"/>
            <a:endParaRPr lang="tr-TR" sz="1600" dirty="0"/>
          </a:p>
          <a:p>
            <a:pPr lvl="0" fontAlgn="base"/>
            <a:r>
              <a:rPr lang="tr-TR" sz="1600" dirty="0"/>
              <a:t>Cep telefonuyla görüşmeler mümkün olduğunca kısa tutulmalı, gereksiz konuşmalardan kaçınmalı. Yakında sabit hat varsa o tercih edilmeli. </a:t>
            </a:r>
            <a:endParaRPr lang="tr-TR" sz="1600" dirty="0" smtClean="0"/>
          </a:p>
          <a:p>
            <a:pPr lvl="0" fontAlgn="base"/>
            <a:endParaRPr lang="tr-TR" sz="1600" dirty="0"/>
          </a:p>
          <a:p>
            <a:pPr lvl="0" fontAlgn="base"/>
            <a:r>
              <a:rPr lang="tr-TR" sz="1600" dirty="0"/>
              <a:t>Kablolu kulaklık seti tercih edilmeli</a:t>
            </a:r>
            <a:r>
              <a:rPr lang="tr-TR" sz="1600" dirty="0" smtClean="0"/>
              <a:t>.</a:t>
            </a:r>
          </a:p>
          <a:p>
            <a:pPr lvl="0" fontAlgn="base"/>
            <a:endParaRPr lang="tr-TR" sz="1600" dirty="0"/>
          </a:p>
          <a:p>
            <a:pPr lvl="0" fontAlgn="base"/>
            <a:r>
              <a:rPr lang="tr-TR" sz="1600" dirty="0"/>
              <a:t>Konuşma dışında cep telefonunun ekstra özelliklerini kullanmaktan kaçınmalı. </a:t>
            </a:r>
            <a:endParaRPr lang="tr-TR" sz="1600" dirty="0" smtClean="0"/>
          </a:p>
          <a:p>
            <a:pPr marL="0" lvl="0" indent="0" fontAlgn="base">
              <a:buNone/>
            </a:pPr>
            <a:endParaRPr lang="tr-TR" sz="1600" dirty="0"/>
          </a:p>
          <a:p>
            <a:pPr lvl="0" fontAlgn="base"/>
            <a:r>
              <a:rPr lang="tr-TR" sz="1600" dirty="0"/>
              <a:t>Kısa bilgi gönderiminde sesli görüşmek yerine kısa mesaj kullanılmalı</a:t>
            </a:r>
            <a:r>
              <a:rPr lang="tr-TR" sz="1600" dirty="0" smtClean="0"/>
              <a:t>.</a:t>
            </a:r>
          </a:p>
          <a:p>
            <a:pPr lvl="0" fontAlgn="base"/>
            <a:endParaRPr lang="tr-TR" sz="1600" dirty="0"/>
          </a:p>
          <a:p>
            <a:pPr lvl="0" fontAlgn="base"/>
            <a:r>
              <a:rPr lang="tr-TR" sz="1600" dirty="0"/>
              <a:t>SAR değeri daha düşük cep telefonlarını tercih edilmeli. Telefonların sar değerini öğrenmek için </a:t>
            </a:r>
            <a:r>
              <a:rPr lang="tr-TR" sz="1600" b="1" u="sng" dirty="0">
                <a:hlinkClick r:id="rId2" tooltip="Cep Telefonlarının SAR Değerleri"/>
              </a:rPr>
              <a:t>www.sarvalues.com</a:t>
            </a:r>
            <a:r>
              <a:rPr lang="tr-TR" sz="1600" dirty="0"/>
              <a:t> sitesini ziyaret edebilirsiniz.</a:t>
            </a:r>
          </a:p>
          <a:p>
            <a:endParaRPr lang="tr-TR" sz="1600" dirty="0"/>
          </a:p>
        </p:txBody>
      </p:sp>
    </p:spTree>
    <p:extLst>
      <p:ext uri="{BB962C8B-B14F-4D97-AF65-F5344CB8AC3E}">
        <p14:creationId xmlns:p14="http://schemas.microsoft.com/office/powerpoint/2010/main" xmlns="" val="38394884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ep telefonu ile mısır patlatma - İzlesene.com Video.MP4">
            <a:hlinkClick r:id="" action="ppaction://media"/>
          </p:cNvPr>
          <p:cNvPicPr>
            <a:picLocks noGrp="1" noChangeAspect="1"/>
          </p:cNvPicPr>
          <p:nvPr>
            <p:ph idx="1"/>
            <a:videoFile r:link="rId1"/>
            <p:extLst>
              <p:ext uri="{DAA4B4D4-6D71-4841-9C94-3DE7FCFB9230}">
                <p14:media xmlns:p14="http://schemas.microsoft.com/office/powerpoint/2010/main" xmlns="" r:embed="rId3"/>
              </p:ext>
            </p:extLst>
          </p:nvPr>
        </p:nvPicPr>
        <p:blipFill>
          <a:blip r:embed="rId4" cstate="print"/>
          <a:stretch>
            <a:fillRect/>
          </a:stretch>
        </p:blipFill>
        <p:spPr>
          <a:xfrm>
            <a:off x="1043608" y="1412776"/>
            <a:ext cx="6896100" cy="4525963"/>
          </a:xfrm>
        </p:spPr>
      </p:pic>
    </p:spTree>
    <p:extLst>
      <p:ext uri="{BB962C8B-B14F-4D97-AF65-F5344CB8AC3E}">
        <p14:creationId xmlns:p14="http://schemas.microsoft.com/office/powerpoint/2010/main" xmlns="" val="41707231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6000"/>
            <a:lum/>
          </a:blip>
          <a:srcRect/>
          <a:stretch>
            <a:fillRect t="-8000" b="-8000"/>
          </a:stretch>
        </a:blipFill>
        <a:effectLst/>
      </p:bgPr>
    </p:bg>
    <p:spTree>
      <p:nvGrpSpPr>
        <p:cNvPr id="1" name=""/>
        <p:cNvGrpSpPr/>
        <p:nvPr/>
      </p:nvGrpSpPr>
      <p:grpSpPr>
        <a:xfrm>
          <a:off x="0" y="0"/>
          <a:ext cx="0" cy="0"/>
          <a:chOff x="0" y="0"/>
          <a:chExt cx="0" cy="0"/>
        </a:xfrm>
      </p:grpSpPr>
      <p:sp>
        <p:nvSpPr>
          <p:cNvPr id="3" name="Alt Başlık 2"/>
          <p:cNvSpPr>
            <a:spLocks noGrp="1"/>
          </p:cNvSpPr>
          <p:nvPr>
            <p:ph type="subTitle" idx="1"/>
          </p:nvPr>
        </p:nvSpPr>
        <p:spPr/>
        <p:txBody>
          <a:bodyPr/>
          <a:lstStyle/>
          <a:p>
            <a:endParaRPr lang="tr-TR" dirty="0"/>
          </a:p>
          <a:p>
            <a:endParaRPr lang="tr-TR" dirty="0" smtClean="0"/>
          </a:p>
        </p:txBody>
      </p:sp>
      <p:sp>
        <p:nvSpPr>
          <p:cNvPr id="2" name="Başlık 1"/>
          <p:cNvSpPr>
            <a:spLocks noGrp="1"/>
          </p:cNvSpPr>
          <p:nvPr>
            <p:ph type="ctrTitle"/>
          </p:nvPr>
        </p:nvSpPr>
        <p:spPr>
          <a:xfrm>
            <a:off x="683568" y="3212976"/>
            <a:ext cx="7772400" cy="1470025"/>
          </a:xfrm>
        </p:spPr>
        <p:txBody>
          <a:bodyPr>
            <a:noAutofit/>
          </a:bodyPr>
          <a:lstStyle/>
          <a:p>
            <a:r>
              <a:rPr lang="tr-TR" sz="6000" dirty="0" smtClean="0"/>
              <a:t>CEP TELEFONLARININ OLUMLU ETKİLERİ</a:t>
            </a:r>
            <a:br>
              <a:rPr lang="tr-TR" sz="6000" dirty="0" smtClean="0"/>
            </a:br>
            <a:r>
              <a:rPr lang="tr-TR" sz="6000" dirty="0" smtClean="0"/>
              <a:t/>
            </a:r>
            <a:br>
              <a:rPr lang="tr-TR" sz="6000" dirty="0" smtClean="0"/>
            </a:br>
            <a:endParaRPr lang="tr-TR" sz="6000" dirty="0"/>
          </a:p>
        </p:txBody>
      </p:sp>
    </p:spTree>
    <p:extLst>
      <p:ext uri="{BB962C8B-B14F-4D97-AF65-F5344CB8AC3E}">
        <p14:creationId xmlns:p14="http://schemas.microsoft.com/office/powerpoint/2010/main" xmlns="" val="10503986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marL="0" indent="0">
              <a:buNone/>
            </a:pPr>
            <a:r>
              <a:rPr lang="tr-TR" dirty="0" smtClean="0"/>
              <a:t/>
            </a:r>
            <a:br>
              <a:rPr lang="tr-TR" dirty="0" smtClean="0"/>
            </a:br>
            <a:r>
              <a:rPr lang="tr-TR" dirty="0"/>
              <a:t/>
            </a:r>
            <a:br>
              <a:rPr lang="tr-TR" dirty="0"/>
            </a:br>
            <a:endParaRPr lang="tr-TR" dirty="0"/>
          </a:p>
        </p:txBody>
      </p:sp>
      <p:sp>
        <p:nvSpPr>
          <p:cNvPr id="3" name="İçerik Yer Tutucusu 2"/>
          <p:cNvSpPr>
            <a:spLocks noGrp="1"/>
          </p:cNvSpPr>
          <p:nvPr>
            <p:ph sz="quarter" idx="4294967295"/>
          </p:nvPr>
        </p:nvSpPr>
        <p:spPr>
          <a:xfrm>
            <a:off x="1187624" y="116632"/>
            <a:ext cx="6400800" cy="3474720"/>
          </a:xfrm>
          <a:prstGeom prst="rect">
            <a:avLst/>
          </a:prstGeom>
        </p:spPr>
        <p:txBody>
          <a:bodyPr>
            <a:normAutofit fontScale="77500" lnSpcReduction="20000"/>
          </a:bodyPr>
          <a:lstStyle/>
          <a:p>
            <a:endParaRPr lang="tr-TR" dirty="0" smtClean="0"/>
          </a:p>
          <a:p>
            <a:endParaRPr lang="tr-TR" dirty="0"/>
          </a:p>
          <a:p>
            <a:r>
              <a:rPr lang="tr-TR" dirty="0" smtClean="0"/>
              <a:t>teknolojinin </a:t>
            </a:r>
            <a:r>
              <a:rPr lang="tr-TR" dirty="0"/>
              <a:t>hızla ilerlemesiyle ülkeler, toplumlar ve insanlar arasındaki iletişimi sağlayan, günden güne gelişen araçlardan oluşmaktadır</a:t>
            </a:r>
            <a:r>
              <a:rPr lang="tr-TR" dirty="0" smtClean="0"/>
              <a:t>.</a:t>
            </a:r>
          </a:p>
          <a:p>
            <a:endParaRPr lang="tr-TR" dirty="0" smtClean="0"/>
          </a:p>
          <a:p>
            <a:r>
              <a:rPr lang="tr-TR" dirty="0"/>
              <a:t>çoğalması ve toplumlar arasındaki hızla değişimin artmasının başında buluşlar ve icatlarda gelmektedir. </a:t>
            </a:r>
            <a:endParaRPr lang="tr-TR" dirty="0" smtClean="0"/>
          </a:p>
          <a:p>
            <a:endParaRPr lang="tr-TR" dirty="0"/>
          </a:p>
        </p:txBody>
      </p:sp>
    </p:spTree>
    <p:extLst>
      <p:ext uri="{BB962C8B-B14F-4D97-AF65-F5344CB8AC3E}">
        <p14:creationId xmlns:p14="http://schemas.microsoft.com/office/powerpoint/2010/main" xmlns="" val="31774913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marL="0" indent="0">
              <a:buNone/>
            </a:pPr>
            <a:r>
              <a:rPr lang="tr-TR" dirty="0"/>
              <a:t/>
            </a:r>
            <a:br>
              <a:rPr lang="tr-TR" dirty="0"/>
            </a:br>
            <a:endParaRPr lang="tr-TR" dirty="0"/>
          </a:p>
        </p:txBody>
      </p:sp>
      <p:sp>
        <p:nvSpPr>
          <p:cNvPr id="3" name="İçerik Yer Tutucusu 2"/>
          <p:cNvSpPr>
            <a:spLocks noGrp="1"/>
          </p:cNvSpPr>
          <p:nvPr>
            <p:ph sz="quarter" idx="4294967295"/>
          </p:nvPr>
        </p:nvSpPr>
        <p:spPr>
          <a:xfrm>
            <a:off x="1331640" y="-1035496"/>
            <a:ext cx="6400800" cy="3474720"/>
          </a:xfrm>
          <a:prstGeom prst="rect">
            <a:avLst/>
          </a:prstGeom>
        </p:spPr>
        <p:txBody>
          <a:bodyPr>
            <a:noAutofit/>
          </a:bodyPr>
          <a:lstStyle/>
          <a:p>
            <a:endParaRPr lang="tr-TR" sz="2800" dirty="0" smtClean="0"/>
          </a:p>
          <a:p>
            <a:endParaRPr lang="tr-TR" sz="2800" dirty="0"/>
          </a:p>
          <a:p>
            <a:endParaRPr lang="tr-TR" sz="2800" dirty="0" smtClean="0"/>
          </a:p>
          <a:p>
            <a:endParaRPr lang="tr-TR" sz="2800" dirty="0"/>
          </a:p>
          <a:p>
            <a:endParaRPr lang="tr-TR" sz="2800" dirty="0"/>
          </a:p>
          <a:p>
            <a:endParaRPr lang="tr-TR" sz="2800" dirty="0"/>
          </a:p>
          <a:p>
            <a:r>
              <a:rPr lang="tr-TR" sz="2800" dirty="0" smtClean="0"/>
              <a:t>telefonların insanlar </a:t>
            </a:r>
            <a:r>
              <a:rPr lang="tr-TR" sz="2800" dirty="0"/>
              <a:t>arasındaki bilgi alışverişini, birebir </a:t>
            </a:r>
            <a:r>
              <a:rPr lang="tr-TR" sz="2800" dirty="0" smtClean="0"/>
              <a:t>irtibatlarını sağlayan </a:t>
            </a:r>
            <a:r>
              <a:rPr lang="tr-TR" sz="2800" dirty="0"/>
              <a:t>bir gereklilik aracı olmalıdır</a:t>
            </a:r>
            <a:r>
              <a:rPr lang="tr-TR" sz="2800" dirty="0" smtClean="0"/>
              <a:t>.</a:t>
            </a:r>
          </a:p>
          <a:p>
            <a:endParaRPr lang="tr-TR" sz="2800" dirty="0"/>
          </a:p>
          <a:p>
            <a:r>
              <a:rPr lang="tr-TR" sz="2800" dirty="0"/>
              <a:t>Cep telefonunun yokluğu çoğu insan için bir panik meselesi haline gelmiştir. </a:t>
            </a:r>
            <a:endParaRPr lang="tr-TR" sz="2800" dirty="0" smtClean="0"/>
          </a:p>
          <a:p>
            <a:endParaRPr lang="tr-TR" sz="2800" dirty="0"/>
          </a:p>
        </p:txBody>
      </p:sp>
    </p:spTree>
    <p:extLst>
      <p:ext uri="{BB962C8B-B14F-4D97-AF65-F5344CB8AC3E}">
        <p14:creationId xmlns:p14="http://schemas.microsoft.com/office/powerpoint/2010/main" xmlns="" val="32135405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marL="0" indent="0">
              <a:buNone/>
            </a:pPr>
            <a:r>
              <a:rPr lang="tr-TR" dirty="0" smtClean="0"/>
              <a:t/>
            </a:r>
            <a:br>
              <a:rPr lang="tr-TR" dirty="0" smtClean="0"/>
            </a:br>
            <a:endParaRPr lang="tr-TR" dirty="0"/>
          </a:p>
        </p:txBody>
      </p:sp>
      <p:sp>
        <p:nvSpPr>
          <p:cNvPr id="3" name="İçerik Yer Tutucusu 2"/>
          <p:cNvSpPr>
            <a:spLocks noGrp="1"/>
          </p:cNvSpPr>
          <p:nvPr>
            <p:ph sz="quarter" idx="4294967295"/>
          </p:nvPr>
        </p:nvSpPr>
        <p:spPr>
          <a:xfrm>
            <a:off x="1259632" y="-243408"/>
            <a:ext cx="6400800" cy="3474720"/>
          </a:xfrm>
          <a:prstGeom prst="rect">
            <a:avLst/>
          </a:prstGeom>
        </p:spPr>
        <p:txBody>
          <a:bodyPr>
            <a:noAutofit/>
          </a:bodyPr>
          <a:lstStyle/>
          <a:p>
            <a:endParaRPr lang="tr-TR" sz="2400" dirty="0" smtClean="0"/>
          </a:p>
          <a:p>
            <a:endParaRPr lang="tr-TR" sz="2400" dirty="0"/>
          </a:p>
          <a:p>
            <a:endParaRPr lang="tr-TR" sz="2400" dirty="0" smtClean="0"/>
          </a:p>
          <a:p>
            <a:r>
              <a:rPr lang="tr-TR" sz="2400" dirty="0" smtClean="0"/>
              <a:t>Günümüzde </a:t>
            </a:r>
            <a:r>
              <a:rPr lang="tr-TR" sz="2400" dirty="0"/>
              <a:t>kullanımı çok yaygınlaşmış olan cep telefonları sadece telefon değil iletişim konusunda birçok ihtiyacımızı giderecek teknolojiye </a:t>
            </a:r>
            <a:r>
              <a:rPr lang="tr-TR" sz="2400" dirty="0" smtClean="0"/>
              <a:t>sahipler.</a:t>
            </a:r>
          </a:p>
          <a:p>
            <a:endParaRPr lang="tr-TR" sz="2400" dirty="0"/>
          </a:p>
          <a:p>
            <a:r>
              <a:rPr lang="tr-TR" sz="2400" dirty="0" smtClean="0"/>
              <a:t>Cep </a:t>
            </a:r>
            <a:r>
              <a:rPr lang="tr-TR" sz="2400" dirty="0"/>
              <a:t>telefonu pazarının çok büyük bir kısmı akıllı telefonlardan oluşuyor. Teknolojinin gelişimi ile birlikte yeni ve etkileyici özelliklere kavuşan bu cihazlar kullanıcılara birçok işlemi kolaylıkla yapma şansı veriyor. Eskiden sadece arama ve mesajlaşma için kullanılan telefonlar şimdilerde neredeyse her isteğe cevap verir hale geldi</a:t>
            </a:r>
            <a:r>
              <a:rPr lang="tr-TR" sz="2400" dirty="0" smtClean="0"/>
              <a:t>.</a:t>
            </a:r>
          </a:p>
          <a:p>
            <a:pPr marL="45720" indent="0">
              <a:buNone/>
            </a:pPr>
            <a:endParaRPr lang="tr-TR" sz="2400" dirty="0" smtClean="0"/>
          </a:p>
          <a:p>
            <a:pPr marL="45720" indent="0">
              <a:buNone/>
            </a:pPr>
            <a:endParaRPr lang="tr-TR" sz="2400" dirty="0" smtClean="0"/>
          </a:p>
          <a:p>
            <a:endParaRPr lang="tr-TR" sz="2400" dirty="0"/>
          </a:p>
        </p:txBody>
      </p:sp>
    </p:spTree>
    <p:extLst>
      <p:ext uri="{BB962C8B-B14F-4D97-AF65-F5344CB8AC3E}">
        <p14:creationId xmlns:p14="http://schemas.microsoft.com/office/powerpoint/2010/main" xmlns="" val="4543834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4294967295"/>
          </p:nvPr>
        </p:nvSpPr>
        <p:spPr>
          <a:xfrm>
            <a:off x="1143000" y="731520"/>
            <a:ext cx="6400800" cy="3474720"/>
          </a:xfrm>
          <a:prstGeom prst="rect">
            <a:avLst/>
          </a:prstGeom>
        </p:spPr>
        <p:txBody>
          <a:bodyPr>
            <a:normAutofit fontScale="77500" lnSpcReduction="20000"/>
          </a:bodyPr>
          <a:lstStyle/>
          <a:p>
            <a:endParaRPr lang="tr-TR" dirty="0" smtClean="0"/>
          </a:p>
          <a:p>
            <a:r>
              <a:rPr lang="tr-TR" dirty="0" smtClean="0"/>
              <a:t>Elektronik postalar</a:t>
            </a:r>
          </a:p>
          <a:p>
            <a:r>
              <a:rPr lang="tr-TR" dirty="0"/>
              <a:t>bankacılık işlemleri veri gönderimi ve alımı </a:t>
            </a:r>
            <a:endParaRPr lang="tr-TR" dirty="0" smtClean="0"/>
          </a:p>
          <a:p>
            <a:r>
              <a:rPr lang="tr-TR" dirty="0" smtClean="0"/>
              <a:t>İnternet erişimi</a:t>
            </a:r>
          </a:p>
          <a:p>
            <a:r>
              <a:rPr lang="tr-TR" dirty="0" smtClean="0"/>
              <a:t>Sosyal medya</a:t>
            </a:r>
          </a:p>
          <a:p>
            <a:r>
              <a:rPr lang="tr-TR" dirty="0" err="1" smtClean="0"/>
              <a:t>Sms</a:t>
            </a:r>
            <a:endParaRPr lang="tr-TR" dirty="0" smtClean="0"/>
          </a:p>
          <a:p>
            <a:r>
              <a:rPr lang="tr-TR" dirty="0" smtClean="0"/>
              <a:t>Uygulamalar</a:t>
            </a:r>
          </a:p>
          <a:p>
            <a:r>
              <a:rPr lang="tr-TR" dirty="0"/>
              <a:t>GPRS ve WAP gibi sunulan </a:t>
            </a:r>
            <a:r>
              <a:rPr lang="tr-TR" dirty="0" smtClean="0"/>
              <a:t>servisler</a:t>
            </a:r>
          </a:p>
          <a:p>
            <a:r>
              <a:rPr lang="tr-TR" dirty="0" smtClean="0"/>
              <a:t>Haberleşme</a:t>
            </a:r>
          </a:p>
          <a:p>
            <a:endParaRPr lang="tr-TR" dirty="0"/>
          </a:p>
          <a:p>
            <a:endParaRPr lang="tr-TR" dirty="0" smtClean="0"/>
          </a:p>
          <a:p>
            <a:endParaRPr lang="tr-TR" dirty="0"/>
          </a:p>
        </p:txBody>
      </p:sp>
    </p:spTree>
    <p:extLst>
      <p:ext uri="{BB962C8B-B14F-4D97-AF65-F5344CB8AC3E}">
        <p14:creationId xmlns:p14="http://schemas.microsoft.com/office/powerpoint/2010/main" xmlns="" val="39732423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marL="0" indent="0">
              <a:buNone/>
            </a:pPr>
            <a:r>
              <a:rPr lang="tr-TR" dirty="0" smtClean="0"/>
              <a:t/>
            </a:r>
            <a:br>
              <a:rPr lang="tr-TR" dirty="0" smtClean="0"/>
            </a:br>
            <a:endParaRPr lang="tr-TR" dirty="0"/>
          </a:p>
        </p:txBody>
      </p:sp>
      <p:sp>
        <p:nvSpPr>
          <p:cNvPr id="3" name="İçerik Yer Tutucusu 2"/>
          <p:cNvSpPr>
            <a:spLocks noGrp="1"/>
          </p:cNvSpPr>
          <p:nvPr>
            <p:ph sz="quarter" idx="4294967295"/>
          </p:nvPr>
        </p:nvSpPr>
        <p:spPr>
          <a:xfrm>
            <a:off x="1143000" y="731520"/>
            <a:ext cx="6400800" cy="3474720"/>
          </a:xfrm>
          <a:prstGeom prst="rect">
            <a:avLst/>
          </a:prstGeom>
        </p:spPr>
        <p:txBody>
          <a:bodyPr>
            <a:normAutofit fontScale="25000" lnSpcReduction="20000"/>
          </a:bodyPr>
          <a:lstStyle/>
          <a:p>
            <a:endParaRPr lang="tr-TR" dirty="0" smtClean="0"/>
          </a:p>
          <a:p>
            <a:pPr marL="45720" indent="0">
              <a:buNone/>
            </a:pPr>
            <a:r>
              <a:rPr lang="tr-TR" dirty="0" smtClean="0"/>
              <a:t>        </a:t>
            </a:r>
          </a:p>
          <a:p>
            <a:pPr marL="45720" indent="0">
              <a:buNone/>
            </a:pPr>
            <a:endParaRPr lang="tr-TR" dirty="0"/>
          </a:p>
          <a:p>
            <a:pPr marL="45720" indent="0">
              <a:buNone/>
            </a:pPr>
            <a:endParaRPr lang="tr-TR" dirty="0" smtClean="0"/>
          </a:p>
          <a:p>
            <a:pPr marL="45720" indent="0">
              <a:buNone/>
            </a:pPr>
            <a:endParaRPr lang="tr-TR" dirty="0"/>
          </a:p>
          <a:p>
            <a:pPr marL="45720" indent="0">
              <a:buNone/>
            </a:pPr>
            <a:endParaRPr lang="tr-TR" sz="9800" dirty="0" smtClean="0"/>
          </a:p>
          <a:p>
            <a:r>
              <a:rPr lang="tr-TR" sz="9800" dirty="0"/>
              <a:t>Yapılan araştırmalar ve deneyler cep telefonlarının insan hayatıyla </a:t>
            </a:r>
            <a:r>
              <a:rPr lang="tr-TR" sz="9800" dirty="0" smtClean="0"/>
              <a:t>oynadığını </a:t>
            </a:r>
            <a:r>
              <a:rPr lang="tr-TR" sz="9800" dirty="0"/>
              <a:t>gösteriyor</a:t>
            </a:r>
            <a:r>
              <a:rPr lang="tr-TR" sz="9800" dirty="0" smtClean="0"/>
              <a:t>. Bu </a:t>
            </a:r>
            <a:r>
              <a:rPr lang="tr-TR" sz="9800" dirty="0"/>
              <a:t>yüzden bilinçli kullanıcılar olmanın önemi </a:t>
            </a:r>
            <a:r>
              <a:rPr lang="tr-TR" sz="9800" dirty="0" smtClean="0"/>
              <a:t>büyük.</a:t>
            </a:r>
          </a:p>
          <a:p>
            <a:endParaRPr lang="tr-TR" sz="9800" dirty="0" smtClean="0"/>
          </a:p>
          <a:p>
            <a:r>
              <a:rPr lang="tr-TR" sz="9800" dirty="0"/>
              <a:t> Cep telefonu kullanımının hızla yaygınlaştığı ve teknoloji üzerine kurulu bir hal alan dünyamızda insanlar telefonlarını doğru bir biçimde ve mümkün olduğunca az kullanmalıdır.</a:t>
            </a:r>
            <a:endParaRPr lang="tr-TR" sz="9800" dirty="0" smtClean="0"/>
          </a:p>
          <a:p>
            <a:endParaRPr lang="tr-TR" dirty="0" smtClean="0"/>
          </a:p>
          <a:p>
            <a:pPr marL="45720" indent="0">
              <a:buNone/>
            </a:pPr>
            <a:endParaRPr lang="tr-TR" dirty="0" smtClean="0"/>
          </a:p>
          <a:p>
            <a:pPr marL="45720" indent="0">
              <a:buNone/>
            </a:pPr>
            <a:r>
              <a:rPr lang="tr-TR" dirty="0"/>
              <a:t/>
            </a:r>
            <a:br>
              <a:rPr lang="tr-TR" dirty="0"/>
            </a:br>
            <a:r>
              <a:rPr lang="tr-TR" dirty="0"/>
              <a:t/>
            </a:r>
            <a:br>
              <a:rPr lang="tr-TR" dirty="0"/>
            </a:br>
            <a:r>
              <a:rPr lang="tr-TR" dirty="0"/>
              <a:t/>
            </a:r>
            <a:br>
              <a:rPr lang="tr-TR" dirty="0"/>
            </a:br>
            <a:r>
              <a:rPr lang="tr-TR" dirty="0"/>
              <a:t/>
            </a:r>
            <a:br>
              <a:rPr lang="tr-TR" dirty="0"/>
            </a:br>
            <a:endParaRPr lang="tr-TR" dirty="0"/>
          </a:p>
        </p:txBody>
      </p:sp>
    </p:spTree>
    <p:extLst>
      <p:ext uri="{BB962C8B-B14F-4D97-AF65-F5344CB8AC3E}">
        <p14:creationId xmlns:p14="http://schemas.microsoft.com/office/powerpoint/2010/main" xmlns="" val="24404426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Kaynaklar</a:t>
            </a:r>
            <a:endParaRPr lang="tr-TR" dirty="0"/>
          </a:p>
        </p:txBody>
      </p:sp>
      <p:sp>
        <p:nvSpPr>
          <p:cNvPr id="3" name="İçerik Yer Tutucusu 2"/>
          <p:cNvSpPr>
            <a:spLocks noGrp="1"/>
          </p:cNvSpPr>
          <p:nvPr>
            <p:ph idx="1"/>
          </p:nvPr>
        </p:nvSpPr>
        <p:spPr/>
        <p:txBody>
          <a:bodyPr>
            <a:normAutofit fontScale="92500"/>
          </a:bodyPr>
          <a:lstStyle/>
          <a:p>
            <a:r>
              <a:rPr lang="tr-TR" dirty="0"/>
              <a:t>ABC </a:t>
            </a:r>
            <a:r>
              <a:rPr lang="tr-TR" dirty="0" smtClean="0"/>
              <a:t>NEWS</a:t>
            </a:r>
          </a:p>
          <a:p>
            <a:r>
              <a:rPr lang="tr-TR" dirty="0" smtClean="0"/>
              <a:t>Bilim ve Teknik</a:t>
            </a:r>
          </a:p>
          <a:p>
            <a:r>
              <a:rPr lang="tr-TR" dirty="0">
                <a:hlinkClick r:id="rId2"/>
              </a:rPr>
              <a:t>http://</a:t>
            </a:r>
            <a:r>
              <a:rPr lang="tr-TR" dirty="0" smtClean="0">
                <a:hlinkClick r:id="rId2"/>
              </a:rPr>
              <a:t>www.e-psikiyatri.com/internet-icin-nelerden-vazgecersiniz-30725</a:t>
            </a:r>
            <a:endParaRPr lang="tr-TR" dirty="0" smtClean="0"/>
          </a:p>
          <a:p>
            <a:r>
              <a:rPr lang="tr-TR" dirty="0"/>
              <a:t>Psikolog Yasemin </a:t>
            </a:r>
            <a:r>
              <a:rPr lang="tr-TR" dirty="0" err="1" smtClean="0"/>
              <a:t>Yeşilyaprak</a:t>
            </a:r>
            <a:r>
              <a:rPr lang="tr-TR" dirty="0"/>
              <a:t> </a:t>
            </a:r>
            <a:endParaRPr lang="tr-TR" dirty="0" smtClean="0"/>
          </a:p>
          <a:p>
            <a:pPr marL="0" indent="0">
              <a:buNone/>
            </a:pPr>
            <a:r>
              <a:rPr lang="tr-TR" dirty="0" smtClean="0"/>
              <a:t>Kaynak</a:t>
            </a:r>
            <a:r>
              <a:rPr lang="tr-TR" dirty="0"/>
              <a:t>: </a:t>
            </a:r>
            <a:r>
              <a:rPr lang="tr-TR" dirty="0" err="1" smtClean="0"/>
              <a:t>PsychCentral</a:t>
            </a:r>
            <a:endParaRPr lang="tr-TR" dirty="0" smtClean="0"/>
          </a:p>
          <a:p>
            <a:pPr lvl="0"/>
            <a:r>
              <a:rPr lang="tr-TR" dirty="0" err="1">
                <a:solidFill>
                  <a:prstClr val="black"/>
                </a:solidFill>
              </a:rPr>
              <a:t>Medical</a:t>
            </a:r>
            <a:r>
              <a:rPr lang="tr-TR" dirty="0">
                <a:solidFill>
                  <a:prstClr val="black"/>
                </a:solidFill>
              </a:rPr>
              <a:t> News </a:t>
            </a:r>
            <a:r>
              <a:rPr lang="tr-TR" dirty="0" err="1">
                <a:solidFill>
                  <a:prstClr val="black"/>
                </a:solidFill>
              </a:rPr>
              <a:t>Today</a:t>
            </a:r>
            <a:r>
              <a:rPr lang="tr-TR" dirty="0">
                <a:solidFill>
                  <a:prstClr val="black"/>
                </a:solidFill>
              </a:rPr>
              <a:t> </a:t>
            </a:r>
            <a:endParaRPr lang="tr-TR" dirty="0" smtClean="0">
              <a:solidFill>
                <a:prstClr val="black"/>
              </a:solidFill>
            </a:endParaRPr>
          </a:p>
          <a:p>
            <a:pPr lvl="0"/>
            <a:r>
              <a:rPr lang="tr-TR" dirty="0">
                <a:solidFill>
                  <a:prstClr val="black"/>
                </a:solidFill>
                <a:hlinkClick r:id="rId3"/>
              </a:rPr>
              <a:t>http://</a:t>
            </a:r>
            <a:r>
              <a:rPr lang="tr-TR" dirty="0" smtClean="0">
                <a:solidFill>
                  <a:prstClr val="black"/>
                </a:solidFill>
                <a:hlinkClick r:id="rId3"/>
              </a:rPr>
              <a:t>www.egitimtercihi.com</a:t>
            </a:r>
            <a:r>
              <a:rPr lang="tr-TR" dirty="0">
                <a:solidFill>
                  <a:prstClr val="black"/>
                </a:solidFill>
              </a:rPr>
              <a:t> </a:t>
            </a:r>
            <a:r>
              <a:rPr lang="tr-TR" dirty="0" smtClean="0">
                <a:solidFill>
                  <a:prstClr val="black"/>
                </a:solidFill>
              </a:rPr>
              <a:t>Yazan: </a:t>
            </a:r>
            <a:r>
              <a:rPr lang="tr-TR" dirty="0">
                <a:solidFill>
                  <a:prstClr val="black"/>
                </a:solidFill>
              </a:rPr>
              <a:t>Orhan Oğuz</a:t>
            </a:r>
          </a:p>
          <a:p>
            <a:pPr marL="0" indent="0">
              <a:buNone/>
            </a:pPr>
            <a:endParaRPr lang="tr-TR" dirty="0" smtClean="0"/>
          </a:p>
          <a:p>
            <a:pPr marL="0" indent="0">
              <a:buNone/>
            </a:pPr>
            <a:endParaRPr lang="tr-TR" dirty="0"/>
          </a:p>
          <a:p>
            <a:endParaRPr lang="tr-TR" dirty="0"/>
          </a:p>
        </p:txBody>
      </p:sp>
    </p:spTree>
    <p:extLst>
      <p:ext uri="{BB962C8B-B14F-4D97-AF65-F5344CB8AC3E}">
        <p14:creationId xmlns:p14="http://schemas.microsoft.com/office/powerpoint/2010/main" xmlns="" val="10687265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979712" y="3573016"/>
            <a:ext cx="4032448" cy="28162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Resim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71600" y="188640"/>
            <a:ext cx="6680200" cy="1460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Aşağı Ok 5"/>
          <p:cNvSpPr/>
          <p:nvPr/>
        </p:nvSpPr>
        <p:spPr>
          <a:xfrm>
            <a:off x="3518638" y="1772816"/>
            <a:ext cx="864096" cy="13681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p:cNvSpPr txBox="1"/>
          <p:nvPr/>
        </p:nvSpPr>
        <p:spPr>
          <a:xfrm>
            <a:off x="6644152" y="2473565"/>
            <a:ext cx="2015295" cy="830997"/>
          </a:xfrm>
          <a:prstGeom prst="rect">
            <a:avLst/>
          </a:prstGeom>
          <a:noFill/>
        </p:spPr>
        <p:txBody>
          <a:bodyPr wrap="none" rtlCol="0">
            <a:spAutoFit/>
          </a:bodyPr>
          <a:lstStyle/>
          <a:p>
            <a:r>
              <a:rPr lang="tr-TR" sz="4800" b="1" dirty="0" smtClean="0">
                <a:effectLst>
                  <a:outerShdw blurRad="38100" dist="38100" dir="2700000" algn="tl">
                    <a:srgbClr val="000000">
                      <a:alpha val="43137"/>
                    </a:srgbClr>
                  </a:outerShdw>
                </a:effectLst>
                <a:latin typeface="Comic Sans MS" pitchFamily="66" charset="0"/>
              </a:rPr>
              <a:t>Nasıl?</a:t>
            </a:r>
            <a:endParaRPr lang="tr-TR" sz="4800" b="1" dirty="0">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xmlns="" val="11328571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548680" y="260648"/>
            <a:ext cx="8229600" cy="1143000"/>
          </a:xfrm>
        </p:spPr>
        <p:txBody>
          <a:bodyPr/>
          <a:lstStyle/>
          <a:p>
            <a:r>
              <a:rPr lang="tr-TR" i="1" dirty="0" smtClean="0"/>
              <a:t>1900lü yılların başı…</a:t>
            </a:r>
            <a:endParaRPr lang="tr-TR" i="1" dirty="0"/>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619672" y="1556792"/>
            <a:ext cx="5558239" cy="36724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Metin kutusu 4"/>
          <p:cNvSpPr txBox="1"/>
          <p:nvPr/>
        </p:nvSpPr>
        <p:spPr>
          <a:xfrm>
            <a:off x="2771800" y="5517232"/>
            <a:ext cx="5112568" cy="707886"/>
          </a:xfrm>
          <a:prstGeom prst="rect">
            <a:avLst/>
          </a:prstGeom>
          <a:noFill/>
        </p:spPr>
        <p:txBody>
          <a:bodyPr wrap="square" rtlCol="0">
            <a:spAutoFit/>
          </a:bodyPr>
          <a:lstStyle/>
          <a:p>
            <a:r>
              <a:rPr lang="tr-TR" sz="4000" dirty="0" err="1">
                <a:latin typeface="Comic Sans MS" pitchFamily="66" charset="0"/>
              </a:rPr>
              <a:t>Walkie-Talkie</a:t>
            </a:r>
            <a:endParaRPr lang="tr-TR" sz="4000" dirty="0">
              <a:latin typeface="Comic Sans MS" pitchFamily="66" charset="0"/>
            </a:endParaRPr>
          </a:p>
        </p:txBody>
      </p:sp>
    </p:spTree>
    <p:extLst>
      <p:ext uri="{BB962C8B-B14F-4D97-AF65-F5344CB8AC3E}">
        <p14:creationId xmlns:p14="http://schemas.microsoft.com/office/powerpoint/2010/main" xmlns="" val="16942210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4810546"/>
          </a:xfrm>
        </p:spPr>
        <p:txBody>
          <a:bodyPr>
            <a:normAutofit/>
          </a:bodyPr>
          <a:lstStyle/>
          <a:p>
            <a:r>
              <a:rPr lang="tr-TR" sz="5400" dirty="0"/>
              <a:t>CEP TELEFONLARININ SOSYAL AÇIDAN OLUMSUZ YÖNLERİ</a:t>
            </a:r>
            <a:br>
              <a:rPr lang="tr-TR" sz="5400" dirty="0"/>
            </a:br>
            <a:endParaRPr lang="tr-TR" sz="5400" dirty="0"/>
          </a:p>
        </p:txBody>
      </p:sp>
    </p:spTree>
    <p:extLst>
      <p:ext uri="{BB962C8B-B14F-4D97-AF65-F5344CB8AC3E}">
        <p14:creationId xmlns:p14="http://schemas.microsoft.com/office/powerpoint/2010/main" xmlns="" val="4030755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Cep telefonu sayesinde hiçbir sevdiğimizden </a:t>
            </a:r>
            <a:r>
              <a:rPr lang="tr-TR" dirty="0">
                <a:solidFill>
                  <a:srgbClr val="C00000"/>
                </a:solidFill>
              </a:rPr>
              <a:t>bir an bile </a:t>
            </a:r>
            <a:r>
              <a:rPr lang="tr-TR" dirty="0"/>
              <a:t>uzak kalmıyoruz. Bir araştırmaya göre cep telefonunuz, bir </a:t>
            </a:r>
            <a:r>
              <a:rPr lang="tr-TR" dirty="0">
                <a:solidFill>
                  <a:srgbClr val="C00000"/>
                </a:solidFill>
              </a:rPr>
              <a:t>öfke ileticisi </a:t>
            </a:r>
            <a:r>
              <a:rPr lang="tr-TR" dirty="0"/>
              <a:t>olarak çalışıyor ve sevdiğiniz kişinin gününü bir anda mahvetmenize izin veriyor.</a:t>
            </a:r>
          </a:p>
          <a:p>
            <a:r>
              <a:rPr lang="tr-TR" dirty="0"/>
              <a:t>Cep telefonunuz sayesinde iş yerinizi evdeyken de cebinizde taşıyorsunuz</a:t>
            </a:r>
            <a:r>
              <a:rPr lang="tr-TR" dirty="0" smtClean="0"/>
              <a:t>. Böylece işi eve, evi işe taşıyoruz.</a:t>
            </a:r>
            <a:endParaRPr lang="tr-TR" dirty="0"/>
          </a:p>
        </p:txBody>
      </p:sp>
    </p:spTree>
    <p:extLst>
      <p:ext uri="{BB962C8B-B14F-4D97-AF65-F5344CB8AC3E}">
        <p14:creationId xmlns:p14="http://schemas.microsoft.com/office/powerpoint/2010/main" xmlns="" val="25865888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İngiltere'de yapılan bir araştırmaya göre direksiyon başında cep telefonu kullanımı dikkati %30 oranında azaltmaktadır. </a:t>
            </a:r>
            <a:r>
              <a:rPr lang="tr-TR" u="sng" dirty="0"/>
              <a:t>Bu etki yasaların izin verdiği maksimum alkol miktarının yaptığı etkiden </a:t>
            </a:r>
            <a:r>
              <a:rPr lang="tr-TR" u="sng" dirty="0">
                <a:solidFill>
                  <a:srgbClr val="C00000"/>
                </a:solidFill>
              </a:rPr>
              <a:t>daha fazladır.</a:t>
            </a:r>
          </a:p>
        </p:txBody>
      </p:sp>
    </p:spTree>
    <p:extLst>
      <p:ext uri="{BB962C8B-B14F-4D97-AF65-F5344CB8AC3E}">
        <p14:creationId xmlns:p14="http://schemas.microsoft.com/office/powerpoint/2010/main" xmlns="" val="36963933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Her ne kadar cep telefonlarının </a:t>
            </a:r>
            <a:r>
              <a:rPr lang="tr-TR" dirty="0" smtClean="0"/>
              <a:t>kişiler </a:t>
            </a:r>
            <a:r>
              <a:rPr lang="tr-TR" dirty="0"/>
              <a:t>arası irtibatı sağlamada etkili oldukları düşünülse de, toplumsal faydaya dönük, </a:t>
            </a:r>
            <a:r>
              <a:rPr lang="tr-TR" dirty="0" smtClean="0"/>
              <a:t>sosyal </a:t>
            </a:r>
            <a:r>
              <a:rPr lang="tr-TR" dirty="0"/>
              <a:t>davranışları körelttiği </a:t>
            </a:r>
            <a:r>
              <a:rPr lang="tr-TR" dirty="0" smtClean="0"/>
              <a:t>düşünülüyor.</a:t>
            </a:r>
          </a:p>
          <a:p>
            <a:r>
              <a:rPr lang="tr-TR" dirty="0"/>
              <a:t>Oysa topluluk içinde telefonlardan uzak durup; sanal sohbet etmek yerine birebir, </a:t>
            </a:r>
            <a:r>
              <a:rPr lang="tr-TR" dirty="0" smtClean="0"/>
              <a:t>yüz yüze </a:t>
            </a:r>
            <a:r>
              <a:rPr lang="tr-TR" dirty="0"/>
              <a:t>sohbet etmek, kişinin sosyal açıdan gelişimini olumlu yönde etkileyecektir.</a:t>
            </a:r>
          </a:p>
        </p:txBody>
      </p:sp>
    </p:spTree>
    <p:extLst>
      <p:ext uri="{BB962C8B-B14F-4D97-AF65-F5344CB8AC3E}">
        <p14:creationId xmlns:p14="http://schemas.microsoft.com/office/powerpoint/2010/main" xmlns="" val="5505995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TotalTime>
  <Words>1463</Words>
  <Application>Microsoft Office PowerPoint</Application>
  <PresentationFormat>Ekran Gösterisi (4:3)</PresentationFormat>
  <Paragraphs>162</Paragraphs>
  <Slides>38</Slides>
  <Notes>0</Notes>
  <HiddenSlides>0</HiddenSlides>
  <MMClips>1</MMClips>
  <ScaleCrop>false</ScaleCrop>
  <HeadingPairs>
    <vt:vector size="4" baseType="variant">
      <vt:variant>
        <vt:lpstr>Tema</vt:lpstr>
      </vt:variant>
      <vt:variant>
        <vt:i4>1</vt:i4>
      </vt:variant>
      <vt:variant>
        <vt:lpstr>Slayt Başlıkları</vt:lpstr>
      </vt:variant>
      <vt:variant>
        <vt:i4>38</vt:i4>
      </vt:variant>
    </vt:vector>
  </HeadingPairs>
  <TitlesOfParts>
    <vt:vector size="39" baseType="lpstr">
      <vt:lpstr>Ofis Teması</vt:lpstr>
      <vt:lpstr>Slayt 1</vt:lpstr>
      <vt:lpstr>Slayt 2</vt:lpstr>
      <vt:lpstr>Slayt 3</vt:lpstr>
      <vt:lpstr>Slayt 4</vt:lpstr>
      <vt:lpstr>1900lü yılların başı…</vt:lpstr>
      <vt:lpstr>CEP TELEFONLARININ SOSYAL AÇIDAN OLUMSUZ YÖNLERİ </vt:lpstr>
      <vt:lpstr>Slayt 7</vt:lpstr>
      <vt:lpstr>Slayt 8</vt:lpstr>
      <vt:lpstr>Slayt 9</vt:lpstr>
      <vt:lpstr>Bir başka konu ise fazla ulaşılabilir olduğumuz…</vt:lpstr>
      <vt:lpstr>Bir testte kullanıcılara ‘İnternet için nelerden vazgeçersiniz?’ diye sorulmuş. İşte yanıtları!</vt:lpstr>
      <vt:lpstr>Bağımsızlaşırken Bağımlı Olmak</vt:lpstr>
      <vt:lpstr>Slayt 13</vt:lpstr>
      <vt:lpstr>Slayt 14</vt:lpstr>
      <vt:lpstr>Slayt 15</vt:lpstr>
      <vt:lpstr>Slayt 16</vt:lpstr>
      <vt:lpstr>Cep Telefonu Bağımlılığı ile Baş Etmek için Ne Yapmalıyız?</vt:lpstr>
      <vt:lpstr>1. Cep telefonu kullandığınız zamanları gözlemleyin:</vt:lpstr>
      <vt:lpstr>2. Azaltmaya başlayın:</vt:lpstr>
      <vt:lpstr>3. Şimdi, burada olun:</vt:lpstr>
      <vt:lpstr>4. Bu şekilde bağlantı kurmanıza gerek yok:</vt:lpstr>
      <vt:lpstr>5. Teknoloji bizim için çalışır:</vt:lpstr>
      <vt:lpstr>Slayt 23</vt:lpstr>
      <vt:lpstr>Cep Telefonun Sağlığa Etkileri</vt:lpstr>
      <vt:lpstr>Cep Telefonuyla İlgili Yapılan Araştırmalar</vt:lpstr>
      <vt:lpstr>Slayt 26</vt:lpstr>
      <vt:lpstr>Cep Telefonunun Zararları</vt:lpstr>
      <vt:lpstr>Slayt 28</vt:lpstr>
      <vt:lpstr>Cep Telefonundan Korunmanın Basit Yolları</vt:lpstr>
      <vt:lpstr>Slayt 30</vt:lpstr>
      <vt:lpstr>Slayt 31</vt:lpstr>
      <vt:lpstr>CEP TELEFONLARININ OLUMLU ETKİLERİ  </vt:lpstr>
      <vt:lpstr>  </vt:lpstr>
      <vt:lpstr> </vt:lpstr>
      <vt:lpstr> </vt:lpstr>
      <vt:lpstr>Slayt 36</vt:lpstr>
      <vt:lpstr> </vt:lpstr>
      <vt:lpstr>Kaynaklar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cemil</dc:creator>
  <cp:lastModifiedBy>pc</cp:lastModifiedBy>
  <cp:revision>33</cp:revision>
  <dcterms:created xsi:type="dcterms:W3CDTF">2012-11-18T00:19:23Z</dcterms:created>
  <dcterms:modified xsi:type="dcterms:W3CDTF">2019-10-23T06:42:14Z</dcterms:modified>
</cp:coreProperties>
</file>